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934" r:id="rId2"/>
    <p:sldId id="397" r:id="rId3"/>
    <p:sldId id="892" r:id="rId4"/>
    <p:sldId id="895" r:id="rId5"/>
    <p:sldId id="901" r:id="rId6"/>
    <p:sldId id="914" r:id="rId7"/>
    <p:sldId id="902" r:id="rId8"/>
    <p:sldId id="891" r:id="rId9"/>
    <p:sldId id="894" r:id="rId10"/>
    <p:sldId id="913" r:id="rId11"/>
    <p:sldId id="897" r:id="rId12"/>
    <p:sldId id="935" r:id="rId13"/>
    <p:sldId id="936" r:id="rId14"/>
    <p:sldId id="900" r:id="rId15"/>
    <p:sldId id="904" r:id="rId16"/>
    <p:sldId id="937" r:id="rId17"/>
    <p:sldId id="893" r:id="rId18"/>
    <p:sldId id="906" r:id="rId19"/>
    <p:sldId id="907" r:id="rId20"/>
    <p:sldId id="905" r:id="rId21"/>
    <p:sldId id="908" r:id="rId22"/>
    <p:sldId id="909" r:id="rId23"/>
    <p:sldId id="910" r:id="rId24"/>
    <p:sldId id="911" r:id="rId25"/>
    <p:sldId id="931" r:id="rId26"/>
    <p:sldId id="912" r:id="rId27"/>
    <p:sldId id="921" r:id="rId28"/>
    <p:sldId id="918" r:id="rId29"/>
    <p:sldId id="919" r:id="rId30"/>
    <p:sldId id="920" r:id="rId31"/>
    <p:sldId id="915" r:id="rId32"/>
    <p:sldId id="916" r:id="rId33"/>
    <p:sldId id="929" r:id="rId34"/>
    <p:sldId id="917" r:id="rId35"/>
    <p:sldId id="922" r:id="rId36"/>
    <p:sldId id="924" r:id="rId37"/>
    <p:sldId id="926" r:id="rId38"/>
    <p:sldId id="927" r:id="rId39"/>
    <p:sldId id="928" r:id="rId40"/>
    <p:sldId id="930" r:id="rId41"/>
    <p:sldId id="444" r:id="rId42"/>
    <p:sldId id="445" r:id="rId43"/>
    <p:sldId id="446" r:id="rId44"/>
    <p:sldId id="932" r:id="rId45"/>
    <p:sldId id="933" r:id="rId4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4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05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3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iersach/qis301-labs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www.python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ti.gov/doe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python+virtual+environmen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81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81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store/apps/9MZ1SNWT0N5D" TargetMode="External"/><Relationship Id="rId2" Type="http://schemas.openxmlformats.org/officeDocument/2006/relationships/hyperlink" Target="https://www.microsoft.com/en-us/p/windows-terminal/9n0dx20hk701?activetab=pivot:overviewta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573653"/>
            <a:chOff x="5697345" y="814191"/>
            <a:chExt cx="3172691" cy="4573653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02</a:t>
              </a:r>
            </a:p>
            <a:p>
              <a:pPr algn="ctr"/>
              <a:r>
                <a:rPr lang="en-US" dirty="0"/>
                <a:t>Installing Python and Development Tools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(Double Period)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56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Virtual Environments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6493F-297B-4578-A011-FC0ECFA6EE2F}"/>
              </a:ext>
            </a:extLst>
          </p:cNvPr>
          <p:cNvSpPr txBox="1"/>
          <p:nvPr/>
        </p:nvSpPr>
        <p:spPr>
          <a:xfrm>
            <a:off x="5687346" y="1727371"/>
            <a:ext cx="2461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Python virtual environment </a:t>
            </a:r>
            <a:r>
              <a:rPr lang="en-US" b="1" dirty="0"/>
              <a:t>(which is just a folder)</a:t>
            </a:r>
            <a:r>
              <a:rPr lang="en-US" dirty="0"/>
              <a:t> you create will contain a complete stand-alone copy of the entire Python toolset and any modules you install…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DA7F8-1FD2-4EC3-9266-EDBF426E07F3}"/>
              </a:ext>
            </a:extLst>
          </p:cNvPr>
          <p:cNvSpPr txBox="1"/>
          <p:nvPr/>
        </p:nvSpPr>
        <p:spPr>
          <a:xfrm>
            <a:off x="723284" y="4123938"/>
            <a:ext cx="4763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so, when you </a:t>
            </a:r>
            <a:r>
              <a:rPr lang="en-US" b="1" u="sng" dirty="0"/>
              <a:t>activate</a:t>
            </a:r>
            <a:r>
              <a:rPr lang="en-US" dirty="0"/>
              <a:t> a virtual environment, you are isolating changes, so they affect just that one environment, not your whole system.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D349C-2C81-48B7-8C93-E3F5F4B9B873}"/>
              </a:ext>
            </a:extLst>
          </p:cNvPr>
          <p:cNvSpPr txBox="1"/>
          <p:nvPr/>
        </p:nvSpPr>
        <p:spPr>
          <a:xfrm>
            <a:off x="4933334" y="5302045"/>
            <a:ext cx="3582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will now create a Python virtual environment for </a:t>
            </a:r>
            <a:r>
              <a:rPr lang="en-US" b="1" dirty="0"/>
              <a:t>qis301</a:t>
            </a:r>
            <a:r>
              <a:rPr lang="en-US" dirty="0"/>
              <a:t>, based upon your local OS…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5719C-4DDC-47E8-BB89-8A25ACF6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84" y="1719640"/>
            <a:ext cx="4461700" cy="20288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45E5BF-D084-40D4-BA61-C672402FEF4E}"/>
              </a:ext>
            </a:extLst>
          </p:cNvPr>
          <p:cNvSpPr/>
          <p:nvPr/>
        </p:nvSpPr>
        <p:spPr>
          <a:xfrm>
            <a:off x="3829051" y="1771650"/>
            <a:ext cx="45719" cy="17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1E144F-FA65-48C6-8594-3A041964EA4C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73872" y="1945481"/>
            <a:ext cx="2780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14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60" y="1647102"/>
            <a:ext cx="8021279" cy="48457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600" b="1" dirty="0"/>
              <a:t>In the Windows Terminal (PowerShell), please enter these 12 commands </a:t>
            </a:r>
            <a:r>
              <a:rPr lang="en-US" sz="1600" b="1" u="sng" dirty="0"/>
              <a:t>in this sequence</a:t>
            </a:r>
            <a:r>
              <a:rPr lang="en-US" sz="1600" b="1" dirty="0"/>
              <a:t>, pressing </a:t>
            </a:r>
            <a:r>
              <a:rPr lang="en-US" sz="1600" b="1" i="1" dirty="0"/>
              <a:t>Enter</a:t>
            </a:r>
            <a:r>
              <a:rPr lang="en-US" sz="1600" b="1" dirty="0"/>
              <a:t> at the end of each command, as shown in the next four slides: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cd ~/Desktop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git clone https://github.com/dbiersach/qis301-labs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cd ~/</a:t>
            </a:r>
            <a:r>
              <a:rPr lang="en-US" sz="1400" dirty="0" err="1">
                <a:latin typeface="Consolas" panose="020B0609020204030204" pitchFamily="49" charset="0"/>
              </a:rPr>
              <a:t>AppData</a:t>
            </a:r>
            <a:r>
              <a:rPr lang="en-US" sz="1400" dirty="0">
                <a:latin typeface="Consolas" panose="020B0609020204030204" pitchFamily="49" charset="0"/>
              </a:rPr>
              <a:t>/Local/Programs/Python/Python38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.\python -m </a:t>
            </a:r>
            <a:r>
              <a:rPr lang="en-US" sz="1400" dirty="0" err="1">
                <a:latin typeface="Consolas" panose="020B0609020204030204" pitchFamily="49" charset="0"/>
              </a:rPr>
              <a:t>venv</a:t>
            </a:r>
            <a:r>
              <a:rPr lang="en-US" sz="1400" dirty="0">
                <a:latin typeface="Consolas" panose="020B0609020204030204" pitchFamily="49" charset="0"/>
              </a:rPr>
              <a:t> $HOME/Desktop/qis301-labs/.</a:t>
            </a:r>
            <a:r>
              <a:rPr lang="en-US" sz="1400" dirty="0" err="1">
                <a:latin typeface="Consolas" panose="020B0609020204030204" pitchFamily="49" charset="0"/>
              </a:rPr>
              <a:t>venv</a:t>
            </a:r>
            <a:endParaRPr lang="en-US" sz="1400" dirty="0">
              <a:latin typeface="Consolas" panose="020B0609020204030204" pitchFamily="49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cd ~/Desktop/qis301-labs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Set-</a:t>
            </a:r>
            <a:r>
              <a:rPr lang="en-US" sz="1400" dirty="0" err="1">
                <a:latin typeface="Consolas" panose="020B0609020204030204" pitchFamily="49" charset="0"/>
              </a:rPr>
              <a:t>ExecutionPolicy</a:t>
            </a:r>
            <a:r>
              <a:rPr lang="en-US" sz="1400" dirty="0">
                <a:latin typeface="Consolas" panose="020B0609020204030204" pitchFamily="49" charset="0"/>
              </a:rPr>
              <a:t> -Scope </a:t>
            </a:r>
            <a:r>
              <a:rPr lang="en-US" sz="1400" dirty="0" err="1">
                <a:latin typeface="Consolas" panose="020B0609020204030204" pitchFamily="49" charset="0"/>
              </a:rPr>
              <a:t>CurrentUser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RemoteSigned</a:t>
            </a:r>
            <a:endParaRPr lang="en-US" sz="1400" dirty="0">
              <a:latin typeface="Consolas" panose="020B0609020204030204" pitchFamily="49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.</a:t>
            </a:r>
            <a:r>
              <a:rPr lang="en-US" sz="1400" dirty="0" err="1">
                <a:latin typeface="Consolas" panose="020B0609020204030204" pitchFamily="49" charset="0"/>
              </a:rPr>
              <a:t>venv</a:t>
            </a:r>
            <a:r>
              <a:rPr lang="en-US" sz="1400" dirty="0">
                <a:latin typeface="Consolas" panose="020B0609020204030204" pitchFamily="49" charset="0"/>
              </a:rPr>
              <a:t>/scripts/activate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python -m pip install --upgrade pip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pip install --upgrade </a:t>
            </a:r>
            <a:r>
              <a:rPr lang="en-US" sz="1400" dirty="0" err="1">
                <a:latin typeface="Consolas" panose="020B0609020204030204" pitchFamily="49" charset="0"/>
              </a:rPr>
              <a:t>setuptools</a:t>
            </a:r>
            <a:endParaRPr lang="en-US" sz="1400" dirty="0">
              <a:latin typeface="Consolas" panose="020B0609020204030204" pitchFamily="49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pip install --upgrade wheel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pip install -r requirements.txt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code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5A7F8-8B82-4D0E-9CFE-1C1CB93AA5AC}"/>
              </a:ext>
            </a:extLst>
          </p:cNvPr>
          <p:cNvSpPr/>
          <p:nvPr/>
        </p:nvSpPr>
        <p:spPr>
          <a:xfrm>
            <a:off x="5545931" y="1676400"/>
            <a:ext cx="259557" cy="233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0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482974-5BE8-4E9D-857A-5C9B4DDC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8" y="1458414"/>
            <a:ext cx="7605865" cy="4380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 dirty="0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5281234E-D037-4551-9208-FCB27FDA03A1}"/>
              </a:ext>
            </a:extLst>
          </p:cNvPr>
          <p:cNvSpPr/>
          <p:nvPr/>
        </p:nvSpPr>
        <p:spPr>
          <a:xfrm>
            <a:off x="4900152" y="1611550"/>
            <a:ext cx="1456403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449"/>
              <a:gd name="adj6" fmla="val -30451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  <a:p>
            <a:pPr algn="ctr"/>
            <a:r>
              <a:rPr lang="en-US" dirty="0"/>
              <a:t>1…8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D5B8AA-6E62-4420-8C71-1906AB8ED5FE}"/>
              </a:ext>
            </a:extLst>
          </p:cNvPr>
          <p:cNvGrpSpPr/>
          <p:nvPr/>
        </p:nvGrpSpPr>
        <p:grpSpPr>
          <a:xfrm>
            <a:off x="2747503" y="2371410"/>
            <a:ext cx="821608" cy="369332"/>
            <a:chOff x="2725381" y="2415654"/>
            <a:chExt cx="821608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63CFA13-EED9-460C-ACBA-D32A2BDBC09D}"/>
                </a:ext>
              </a:extLst>
            </p:cNvPr>
            <p:cNvCxnSpPr/>
            <p:nvPr/>
          </p:nvCxnSpPr>
          <p:spPr>
            <a:xfrm flipH="1">
              <a:off x="2725381" y="2652998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6D9C56-EB35-44B1-9FDA-9D251840EC1F}"/>
                </a:ext>
              </a:extLst>
            </p:cNvPr>
            <p:cNvSpPr txBox="1"/>
            <p:nvPr/>
          </p:nvSpPr>
          <p:spPr>
            <a:xfrm>
              <a:off x="3163531" y="241565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1D6BBA-5029-4585-B766-067CC9FE7B79}"/>
              </a:ext>
            </a:extLst>
          </p:cNvPr>
          <p:cNvGrpSpPr/>
          <p:nvPr/>
        </p:nvGrpSpPr>
        <p:grpSpPr>
          <a:xfrm>
            <a:off x="5685506" y="2548701"/>
            <a:ext cx="884903" cy="369332"/>
            <a:chOff x="5914104" y="2600320"/>
            <a:chExt cx="884903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0F19832-5EA2-46C8-BDA2-875655324D64}"/>
                </a:ext>
              </a:extLst>
            </p:cNvPr>
            <p:cNvCxnSpPr/>
            <p:nvPr/>
          </p:nvCxnSpPr>
          <p:spPr>
            <a:xfrm flipH="1">
              <a:off x="5914104" y="2784986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0FD423-3CBB-4D67-B268-8788F894FE5D}"/>
                </a:ext>
              </a:extLst>
            </p:cNvPr>
            <p:cNvSpPr txBox="1"/>
            <p:nvPr/>
          </p:nvSpPr>
          <p:spPr>
            <a:xfrm>
              <a:off x="6415549" y="26003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371FAD-ECAC-4656-BFA8-90989EF99F8A}"/>
              </a:ext>
            </a:extLst>
          </p:cNvPr>
          <p:cNvGrpSpPr/>
          <p:nvPr/>
        </p:nvGrpSpPr>
        <p:grpSpPr>
          <a:xfrm>
            <a:off x="5188053" y="3517251"/>
            <a:ext cx="823758" cy="369332"/>
            <a:chOff x="5188053" y="3590991"/>
            <a:chExt cx="823758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1310E5-0FFB-4250-A469-52CBD05D8DAC}"/>
                </a:ext>
              </a:extLst>
            </p:cNvPr>
            <p:cNvCxnSpPr/>
            <p:nvPr/>
          </p:nvCxnSpPr>
          <p:spPr>
            <a:xfrm flipH="1">
              <a:off x="5188053" y="3846409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678D01-2BF7-4E78-9F01-9C37421730F9}"/>
                </a:ext>
              </a:extLst>
            </p:cNvPr>
            <p:cNvSpPr txBox="1"/>
            <p:nvPr/>
          </p:nvSpPr>
          <p:spPr>
            <a:xfrm>
              <a:off x="5628353" y="35909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814890-250A-475B-8B9C-8C1F2B57182D}"/>
              </a:ext>
            </a:extLst>
          </p:cNvPr>
          <p:cNvGrpSpPr/>
          <p:nvPr/>
        </p:nvGrpSpPr>
        <p:grpSpPr>
          <a:xfrm>
            <a:off x="7425815" y="3725269"/>
            <a:ext cx="836968" cy="369332"/>
            <a:chOff x="7735529" y="3791635"/>
            <a:chExt cx="836968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A37EA71-CD55-42C3-83DC-CE723D6DC2D3}"/>
                </a:ext>
              </a:extLst>
            </p:cNvPr>
            <p:cNvCxnSpPr/>
            <p:nvPr/>
          </p:nvCxnSpPr>
          <p:spPr>
            <a:xfrm flipH="1">
              <a:off x="7735529" y="3976301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548726-E0F3-4740-BA3E-39E188E57CAA}"/>
                </a:ext>
              </a:extLst>
            </p:cNvPr>
            <p:cNvSpPr txBox="1"/>
            <p:nvPr/>
          </p:nvSpPr>
          <p:spPr>
            <a:xfrm>
              <a:off x="8189039" y="379163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7950F9-8B14-415D-A1DE-754E701812BF}"/>
              </a:ext>
            </a:extLst>
          </p:cNvPr>
          <p:cNvGrpSpPr/>
          <p:nvPr/>
        </p:nvGrpSpPr>
        <p:grpSpPr>
          <a:xfrm>
            <a:off x="6158993" y="3870607"/>
            <a:ext cx="850483" cy="369332"/>
            <a:chOff x="7106265" y="3959096"/>
            <a:chExt cx="850483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75EEC23-71C9-48C9-A6D8-903167FF42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6265" y="4143762"/>
              <a:ext cx="533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6E6805-0C54-42DD-800D-A69A45FCC456}"/>
                </a:ext>
              </a:extLst>
            </p:cNvPr>
            <p:cNvSpPr txBox="1"/>
            <p:nvPr/>
          </p:nvSpPr>
          <p:spPr>
            <a:xfrm>
              <a:off x="7573290" y="395909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74E900-40BB-4F23-BB60-CD1B33DB5A15}"/>
              </a:ext>
            </a:extLst>
          </p:cNvPr>
          <p:cNvGrpSpPr/>
          <p:nvPr/>
        </p:nvGrpSpPr>
        <p:grpSpPr>
          <a:xfrm>
            <a:off x="4686303" y="4116949"/>
            <a:ext cx="873373" cy="369332"/>
            <a:chOff x="4900152" y="4198063"/>
            <a:chExt cx="873373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EFB1F65-D49B-4585-9735-A517A9AA2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0152" y="4382729"/>
              <a:ext cx="530016" cy="73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CB54D3-5786-4A71-BE2A-B5EA13242F09}"/>
                </a:ext>
              </a:extLst>
            </p:cNvPr>
            <p:cNvSpPr txBox="1"/>
            <p:nvPr/>
          </p:nvSpPr>
          <p:spPr>
            <a:xfrm>
              <a:off x="5390067" y="419806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24109C-0219-4CC6-BD77-51BF81651352}"/>
              </a:ext>
            </a:extLst>
          </p:cNvPr>
          <p:cNvGrpSpPr/>
          <p:nvPr/>
        </p:nvGrpSpPr>
        <p:grpSpPr>
          <a:xfrm>
            <a:off x="5986004" y="4249997"/>
            <a:ext cx="852872" cy="369332"/>
            <a:chOff x="6214601" y="4331111"/>
            <a:chExt cx="85287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64FA639-CF3C-4048-A908-86F4C06FF070}"/>
                </a:ext>
              </a:extLst>
            </p:cNvPr>
            <p:cNvCxnSpPr/>
            <p:nvPr/>
          </p:nvCxnSpPr>
          <p:spPr>
            <a:xfrm flipH="1">
              <a:off x="6214601" y="4515777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CDE58F-EF1A-4C13-862C-710F585D9673}"/>
                </a:ext>
              </a:extLst>
            </p:cNvPr>
            <p:cNvSpPr txBox="1"/>
            <p:nvPr/>
          </p:nvSpPr>
          <p:spPr>
            <a:xfrm>
              <a:off x="6684015" y="43311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3B5487-5ECB-49E2-8128-2480AA7477B0}"/>
              </a:ext>
            </a:extLst>
          </p:cNvPr>
          <p:cNvSpPr txBox="1"/>
          <p:nvPr/>
        </p:nvSpPr>
        <p:spPr>
          <a:xfrm>
            <a:off x="2200356" y="5944940"/>
            <a:ext cx="4743288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your output may not look exactly like this, but you should not get any errors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18301-9836-42F6-AAC7-565428E29BDF}"/>
              </a:ext>
            </a:extLst>
          </p:cNvPr>
          <p:cNvGrpSpPr/>
          <p:nvPr/>
        </p:nvGrpSpPr>
        <p:grpSpPr>
          <a:xfrm>
            <a:off x="6488363" y="4003371"/>
            <a:ext cx="850958" cy="369332"/>
            <a:chOff x="6657969" y="4069737"/>
            <a:chExt cx="850958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CAEE14-4BF9-42BC-82F3-19A3FF11FFA8}"/>
                </a:ext>
              </a:extLst>
            </p:cNvPr>
            <p:cNvSpPr txBox="1"/>
            <p:nvPr/>
          </p:nvSpPr>
          <p:spPr>
            <a:xfrm>
              <a:off x="7125469" y="406973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E026C37-3189-455A-BE62-987E0FF6B6A2}"/>
                </a:ext>
              </a:extLst>
            </p:cNvPr>
            <p:cNvCxnSpPr/>
            <p:nvPr/>
          </p:nvCxnSpPr>
          <p:spPr>
            <a:xfrm flipH="1">
              <a:off x="6657969" y="4254403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852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DD41E1-F4BD-4724-AA56-AB7D9625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52" y="1458414"/>
            <a:ext cx="7564097" cy="4356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lang="en-US" dirty="0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5281234E-D037-4551-9208-FCB27FDA03A1}"/>
              </a:ext>
            </a:extLst>
          </p:cNvPr>
          <p:cNvSpPr/>
          <p:nvPr/>
        </p:nvSpPr>
        <p:spPr>
          <a:xfrm>
            <a:off x="6061586" y="2747036"/>
            <a:ext cx="1456403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955"/>
              <a:gd name="adj6" fmla="val -58806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  <a:p>
            <a:pPr algn="ctr"/>
            <a:r>
              <a:rPr lang="en-US" dirty="0"/>
              <a:t>9…11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AB204-3300-4053-B22A-D1B9E6BFB180}"/>
              </a:ext>
            </a:extLst>
          </p:cNvPr>
          <p:cNvSpPr txBox="1"/>
          <p:nvPr/>
        </p:nvSpPr>
        <p:spPr>
          <a:xfrm>
            <a:off x="2200356" y="5944940"/>
            <a:ext cx="4743288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your output may not look exactly like this, but you should not get any errors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0E6F3D-D096-4A01-AACF-889F89F20234}"/>
              </a:ext>
            </a:extLst>
          </p:cNvPr>
          <p:cNvGrpSpPr/>
          <p:nvPr/>
        </p:nvGrpSpPr>
        <p:grpSpPr>
          <a:xfrm>
            <a:off x="5722375" y="3559265"/>
            <a:ext cx="1164200" cy="369332"/>
            <a:chOff x="5980472" y="3515021"/>
            <a:chExt cx="1164200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323ABF-BF8A-43C6-A04E-F99FEF8C00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472" y="3706760"/>
              <a:ext cx="85540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C1B29E-3170-4771-B903-FF85E5A631D4}"/>
                </a:ext>
              </a:extLst>
            </p:cNvPr>
            <p:cNvSpPr txBox="1"/>
            <p:nvPr/>
          </p:nvSpPr>
          <p:spPr>
            <a:xfrm>
              <a:off x="6761214" y="351502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06B030-5AB4-4C79-AD54-B61C938CA266}"/>
              </a:ext>
            </a:extLst>
          </p:cNvPr>
          <p:cNvGrpSpPr/>
          <p:nvPr/>
        </p:nvGrpSpPr>
        <p:grpSpPr>
          <a:xfrm>
            <a:off x="5388078" y="4869113"/>
            <a:ext cx="1552556" cy="369332"/>
            <a:chOff x="5712544" y="4846991"/>
            <a:chExt cx="1552556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29E6383-26D1-454D-AA32-2F30A9131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2544" y="5031657"/>
              <a:ext cx="85540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240315-0C3A-4691-B168-C4C49B4C9E08}"/>
                </a:ext>
              </a:extLst>
            </p:cNvPr>
            <p:cNvSpPr txBox="1"/>
            <p:nvPr/>
          </p:nvSpPr>
          <p:spPr>
            <a:xfrm>
              <a:off x="6608183" y="4846991"/>
              <a:ext cx="656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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C4761D-F862-4809-A220-15C5C0D4F241}"/>
              </a:ext>
            </a:extLst>
          </p:cNvPr>
          <p:cNvGrpSpPr/>
          <p:nvPr/>
        </p:nvGrpSpPr>
        <p:grpSpPr>
          <a:xfrm>
            <a:off x="5729751" y="5494979"/>
            <a:ext cx="1452408" cy="369332"/>
            <a:chOff x="5965723" y="5494979"/>
            <a:chExt cx="1452408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1B8D848-FC9F-4188-8C4D-A18113746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723" y="5707625"/>
              <a:ext cx="85540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C43937-AEEC-4029-B3DB-7678DCE2AC16}"/>
                </a:ext>
              </a:extLst>
            </p:cNvPr>
            <p:cNvSpPr txBox="1"/>
            <p:nvPr/>
          </p:nvSpPr>
          <p:spPr>
            <a:xfrm>
              <a:off x="6761214" y="5494979"/>
              <a:ext cx="656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24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483160-C2C0-4CBB-9434-246124A5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1639640"/>
            <a:ext cx="7579899" cy="436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AB204-3300-4053-B22A-D1B9E6BFB180}"/>
              </a:ext>
            </a:extLst>
          </p:cNvPr>
          <p:cNvSpPr txBox="1"/>
          <p:nvPr/>
        </p:nvSpPr>
        <p:spPr>
          <a:xfrm>
            <a:off x="2128377" y="1441472"/>
            <a:ext cx="4887247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get any errors in the final command #11, please try running the same command #11 again: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pip install -r requirements.txt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C6FBAA0B-84AC-4FFE-A802-966F33F40566}"/>
              </a:ext>
            </a:extLst>
          </p:cNvPr>
          <p:cNvSpPr/>
          <p:nvPr/>
        </p:nvSpPr>
        <p:spPr>
          <a:xfrm>
            <a:off x="1479103" y="3407562"/>
            <a:ext cx="1581767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2433"/>
              <a:gd name="adj6" fmla="val -16456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Success!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BF9E87-ACBE-4DD6-80BB-C1DBCDD22BD6}"/>
              </a:ext>
            </a:extLst>
          </p:cNvPr>
          <p:cNvSpPr/>
          <p:nvPr/>
        </p:nvSpPr>
        <p:spPr>
          <a:xfrm>
            <a:off x="795149" y="2950362"/>
            <a:ext cx="1474838" cy="1622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B9287-07B6-4319-9915-ED188E788B06}"/>
              </a:ext>
            </a:extLst>
          </p:cNvPr>
          <p:cNvSpPr txBox="1"/>
          <p:nvPr/>
        </p:nvSpPr>
        <p:spPr>
          <a:xfrm>
            <a:off x="4776634" y="3555743"/>
            <a:ext cx="3851173" cy="203132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launch Visual Studio Code in the labs folder,</a:t>
            </a:r>
          </a:p>
          <a:p>
            <a:pPr algn="ctr"/>
            <a:r>
              <a:rPr lang="en-US" dirty="0"/>
              <a:t>type this command and press Enter: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code .</a:t>
            </a:r>
          </a:p>
          <a:p>
            <a:pPr algn="ctr"/>
            <a:r>
              <a:rPr lang="en-US" dirty="0"/>
              <a:t>(Note: there is a space between the word "code" and the period)</a:t>
            </a: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F422B4-6294-442C-A7EF-828001FA71E6}"/>
              </a:ext>
            </a:extLst>
          </p:cNvPr>
          <p:cNvCxnSpPr>
            <a:cxnSpLocks/>
          </p:cNvCxnSpPr>
          <p:nvPr/>
        </p:nvCxnSpPr>
        <p:spPr>
          <a:xfrm flipH="1">
            <a:off x="4409769" y="5349976"/>
            <a:ext cx="973392" cy="505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CFFEA-5099-433C-B33C-6574C1FBE10B}"/>
              </a:ext>
            </a:extLst>
          </p:cNvPr>
          <p:cNvSpPr/>
          <p:nvPr/>
        </p:nvSpPr>
        <p:spPr>
          <a:xfrm>
            <a:off x="3652838" y="5768518"/>
            <a:ext cx="447539" cy="223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0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6" grpId="0" animBg="1"/>
      <p:bldP spid="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43899-91D9-409A-874E-6C3B8552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81" y="1776619"/>
            <a:ext cx="4895238" cy="33047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1A3BB1-CDBF-425C-B71B-779882CD2C0F}"/>
              </a:ext>
            </a:extLst>
          </p:cNvPr>
          <p:cNvCxnSpPr/>
          <p:nvPr/>
        </p:nvCxnSpPr>
        <p:spPr>
          <a:xfrm flipV="1">
            <a:off x="2344994" y="4807974"/>
            <a:ext cx="656303" cy="840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20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FF563-3CB2-4072-B44F-59F0ECF0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38" y="1482009"/>
            <a:ext cx="6499123" cy="4874342"/>
          </a:xfrm>
          <a:prstGeom prst="rect">
            <a:avLst/>
          </a:prstGeom>
        </p:spPr>
      </p:pic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726C9695-CE92-44F5-B96A-0F231E6438E5}"/>
              </a:ext>
            </a:extLst>
          </p:cNvPr>
          <p:cNvSpPr/>
          <p:nvPr/>
        </p:nvSpPr>
        <p:spPr>
          <a:xfrm>
            <a:off x="347200" y="2765528"/>
            <a:ext cx="1581767" cy="567813"/>
          </a:xfrm>
          <a:prstGeom prst="borderCallout2">
            <a:avLst>
              <a:gd name="adj1" fmla="val 46023"/>
              <a:gd name="adj2" fmla="val 102623"/>
              <a:gd name="adj3" fmla="val 8361"/>
              <a:gd name="adj4" fmla="val 126456"/>
              <a:gd name="adj5" fmla="val -92693"/>
              <a:gd name="adj6" fmla="val 129463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Success!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BAA96F-C0F8-4A61-82A2-632A2506E77A}"/>
              </a:ext>
            </a:extLst>
          </p:cNvPr>
          <p:cNvSpPr/>
          <p:nvPr/>
        </p:nvSpPr>
        <p:spPr>
          <a:xfrm>
            <a:off x="1511711" y="2035278"/>
            <a:ext cx="1474838" cy="1622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2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(M1)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b="1" dirty="0"/>
              <a:t>Only</a:t>
            </a:r>
            <a:r>
              <a:rPr lang="en-US" sz="2400" dirty="0"/>
              <a:t> if you have a new </a:t>
            </a:r>
            <a:r>
              <a:rPr lang="en-US" sz="2400" b="1" dirty="0"/>
              <a:t>M1</a:t>
            </a:r>
            <a:r>
              <a:rPr lang="en-US" sz="2400" dirty="0"/>
              <a:t> generation MacBook or Mac Mini, that runs on the Apple Silicon (</a:t>
            </a:r>
            <a:r>
              <a:rPr lang="en-US" sz="2400" b="1" dirty="0"/>
              <a:t>ARM</a:t>
            </a:r>
            <a:r>
              <a:rPr lang="en-US" sz="2400" dirty="0"/>
              <a:t>) CPU, will you need to configure </a:t>
            </a:r>
            <a:r>
              <a:rPr lang="en-US" sz="2400" b="1" dirty="0">
                <a:solidFill>
                  <a:srgbClr val="7030A0"/>
                </a:solidFill>
              </a:rPr>
              <a:t>Terminal</a:t>
            </a:r>
            <a:r>
              <a:rPr lang="en-US" sz="2400" dirty="0"/>
              <a:t> to run in </a:t>
            </a:r>
            <a:r>
              <a:rPr lang="en-US" sz="2400" b="1" dirty="0">
                <a:solidFill>
                  <a:srgbClr val="0070C0"/>
                </a:solidFill>
              </a:rPr>
              <a:t>Rosetta</a:t>
            </a:r>
            <a:r>
              <a:rPr lang="en-US" sz="2400" dirty="0"/>
              <a:t> mode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The Python community is hard at work making native </a:t>
            </a:r>
            <a:r>
              <a:rPr lang="en-US" sz="2400" b="1" dirty="0"/>
              <a:t>M1</a:t>
            </a:r>
            <a:r>
              <a:rPr lang="en-US" sz="2400" dirty="0"/>
              <a:t> CPU (ARM) compatible builds available at </a:t>
            </a:r>
            <a:r>
              <a:rPr lang="en-US" sz="2400" dirty="0">
                <a:hlinkClick r:id="rId2"/>
              </a:rPr>
              <a:t>https://pypi.org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However, right now most of the Python packages needed for this workshop are </a:t>
            </a:r>
            <a:r>
              <a:rPr lang="en-US" sz="2400" u="sng" dirty="0"/>
              <a:t>not</a:t>
            </a:r>
            <a:r>
              <a:rPr lang="en-US" sz="2400" dirty="0"/>
              <a:t> M1 compatible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Therefore, to force Python to download the older CPU code for the </a:t>
            </a:r>
            <a:r>
              <a:rPr lang="en-US" sz="2400" b="1" dirty="0">
                <a:solidFill>
                  <a:srgbClr val="FF0000"/>
                </a:solidFill>
              </a:rPr>
              <a:t>Intel x86-64</a:t>
            </a:r>
            <a:r>
              <a:rPr lang="en-US" sz="2400" dirty="0"/>
              <a:t> packages, you must set the Apple </a:t>
            </a:r>
            <a:r>
              <a:rPr lang="en-US" sz="2400" b="1" dirty="0">
                <a:solidFill>
                  <a:srgbClr val="7030A0"/>
                </a:solidFill>
              </a:rPr>
              <a:t>Terminal</a:t>
            </a:r>
            <a:r>
              <a:rPr lang="en-US" sz="2400" dirty="0"/>
              <a:t> to use </a:t>
            </a:r>
            <a:r>
              <a:rPr lang="en-US" sz="2400" b="1" dirty="0">
                <a:solidFill>
                  <a:srgbClr val="0070C0"/>
                </a:solidFill>
              </a:rPr>
              <a:t>Rosetta</a:t>
            </a:r>
            <a:r>
              <a:rPr lang="en-US" sz="2400" dirty="0"/>
              <a:t> to emulate the Intel CPUs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do this, follow the steps on the next two slides: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B7A73-212C-4574-80E6-78F3EF3B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11" y="535745"/>
            <a:ext cx="1399254" cy="9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1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(M1)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3DAB1-13D9-43DC-A830-E16286A84A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39" y="1329198"/>
            <a:ext cx="8531122" cy="4798756"/>
          </a:xfrm>
          <a:prstGeom prst="rect">
            <a:avLst/>
          </a:prstGeom>
        </p:spPr>
      </p:pic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DBE1CEF8-ABF5-4B4C-B3A4-6C349FE11982}"/>
              </a:ext>
            </a:extLst>
          </p:cNvPr>
          <p:cNvSpPr/>
          <p:nvPr/>
        </p:nvSpPr>
        <p:spPr>
          <a:xfrm>
            <a:off x="628650" y="4255114"/>
            <a:ext cx="2034665" cy="943692"/>
          </a:xfrm>
          <a:prstGeom prst="borderCallout2">
            <a:avLst>
              <a:gd name="adj1" fmla="val 116351"/>
              <a:gd name="adj2" fmla="val 46084"/>
              <a:gd name="adj3" fmla="val 131825"/>
              <a:gd name="adj4" fmla="val 67018"/>
              <a:gd name="adj5" fmla="val 157361"/>
              <a:gd name="adj6" fmla="val 82710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First</a:t>
            </a:r>
            <a:r>
              <a:rPr lang="en-US" dirty="0"/>
              <a:t>, CMD + Click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Terminal</a:t>
            </a:r>
            <a:r>
              <a:rPr lang="en-US" dirty="0"/>
              <a:t> icon in the Dock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9FAB2390-3544-46E0-9DF8-9E44CA57A28F}"/>
              </a:ext>
            </a:extLst>
          </p:cNvPr>
          <p:cNvSpPr/>
          <p:nvPr/>
        </p:nvSpPr>
        <p:spPr>
          <a:xfrm>
            <a:off x="958644" y="2074412"/>
            <a:ext cx="2800967" cy="1103455"/>
          </a:xfrm>
          <a:prstGeom prst="borderCallout2">
            <a:avLst>
              <a:gd name="adj1" fmla="val 107605"/>
              <a:gd name="adj2" fmla="val 57931"/>
              <a:gd name="adj3" fmla="val 131825"/>
              <a:gd name="adj4" fmla="val 67018"/>
              <a:gd name="adj5" fmla="val 177529"/>
              <a:gd name="adj6" fmla="val 87712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Second</a:t>
            </a:r>
            <a:r>
              <a:rPr lang="en-US" dirty="0"/>
              <a:t>, CTRL + Click</a:t>
            </a:r>
          </a:p>
          <a:p>
            <a:pPr algn="ctr"/>
            <a:r>
              <a:rPr lang="en-US" dirty="0"/>
              <a:t>(Right Click) on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Terminal</a:t>
            </a:r>
            <a:r>
              <a:rPr lang="en-US" dirty="0"/>
              <a:t> app in the Finder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610E7198-9FD0-4F3B-AB2F-EE689E298E20}"/>
              </a:ext>
            </a:extLst>
          </p:cNvPr>
          <p:cNvSpPr/>
          <p:nvPr/>
        </p:nvSpPr>
        <p:spPr>
          <a:xfrm>
            <a:off x="5852651" y="4498064"/>
            <a:ext cx="1846008" cy="1103455"/>
          </a:xfrm>
          <a:prstGeom prst="borderCallout2">
            <a:avLst>
              <a:gd name="adj1" fmla="val 57484"/>
              <a:gd name="adj2" fmla="val -2622"/>
              <a:gd name="adj3" fmla="val 23563"/>
              <a:gd name="adj4" fmla="val -31446"/>
              <a:gd name="adj5" fmla="val -10258"/>
              <a:gd name="adj6" fmla="val -46557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Third</a:t>
            </a:r>
            <a:r>
              <a:rPr lang="en-US" dirty="0"/>
              <a:t>, click the "Get info" menu option</a:t>
            </a:r>
          </a:p>
        </p:txBody>
      </p:sp>
    </p:spTree>
    <p:extLst>
      <p:ext uri="{BB962C8B-B14F-4D97-AF65-F5344CB8AC3E}">
        <p14:creationId xmlns:p14="http://schemas.microsoft.com/office/powerpoint/2010/main" val="289963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5BC377-C0B0-40C5-AEFE-7C95DD40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19" y="1416684"/>
            <a:ext cx="2504762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(M1)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lang="en-US" dirty="0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DBE1CEF8-ABF5-4B4C-B3A4-6C349FE11982}"/>
              </a:ext>
            </a:extLst>
          </p:cNvPr>
          <p:cNvSpPr/>
          <p:nvPr/>
        </p:nvSpPr>
        <p:spPr>
          <a:xfrm>
            <a:off x="722671" y="2861644"/>
            <a:ext cx="2338850" cy="700548"/>
          </a:xfrm>
          <a:prstGeom prst="borderCallout2">
            <a:avLst>
              <a:gd name="adj1" fmla="val 108983"/>
              <a:gd name="adj2" fmla="val 65317"/>
              <a:gd name="adj3" fmla="val 182351"/>
              <a:gd name="adj4" fmla="val 90665"/>
              <a:gd name="adj5" fmla="val 186835"/>
              <a:gd name="adj6" fmla="val 129373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Fourth</a:t>
            </a:r>
            <a:r>
              <a:rPr lang="en-US" dirty="0"/>
              <a:t>, click</a:t>
            </a:r>
          </a:p>
          <a:p>
            <a:pPr algn="ctr"/>
            <a:r>
              <a:rPr lang="en-US" dirty="0"/>
              <a:t> "Open using Rosetta"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6BF32FEB-3AB7-4E90-9154-0F732F8C454A}"/>
              </a:ext>
            </a:extLst>
          </p:cNvPr>
          <p:cNvSpPr/>
          <p:nvPr/>
        </p:nvSpPr>
        <p:spPr>
          <a:xfrm>
            <a:off x="6176500" y="4282406"/>
            <a:ext cx="2338850" cy="700548"/>
          </a:xfrm>
          <a:prstGeom prst="borderCallout2">
            <a:avLst>
              <a:gd name="adj1" fmla="val -19438"/>
              <a:gd name="adj2" fmla="val 49552"/>
              <a:gd name="adj3" fmla="val -101860"/>
              <a:gd name="adj4" fmla="val 44948"/>
              <a:gd name="adj5" fmla="val -168955"/>
              <a:gd name="adj6" fmla="val 16183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Fifth</a:t>
            </a:r>
            <a:r>
              <a:rPr lang="en-US" dirty="0"/>
              <a:t>, restart the </a:t>
            </a:r>
            <a:r>
              <a:rPr lang="en-US" b="1" dirty="0">
                <a:solidFill>
                  <a:schemeClr val="tx1"/>
                </a:solidFill>
              </a:rPr>
              <a:t>Terminal</a:t>
            </a:r>
            <a:r>
              <a:rPr lang="en-US" dirty="0"/>
              <a:t> app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Installing </a:t>
            </a:r>
            <a:r>
              <a:rPr lang="en-US" sz="2400" b="1" dirty="0"/>
              <a:t>Git</a:t>
            </a:r>
            <a:r>
              <a:rPr lang="en-US" sz="2400" dirty="0"/>
              <a:t>, </a:t>
            </a:r>
            <a:r>
              <a:rPr lang="en-US" sz="2400" b="1" dirty="0"/>
              <a:t>Python</a:t>
            </a:r>
            <a:r>
              <a:rPr lang="en-US" sz="2400" dirty="0"/>
              <a:t>, and </a:t>
            </a:r>
            <a:r>
              <a:rPr lang="en-US" sz="2400" b="1" dirty="0"/>
              <a:t>Visual Studio 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Windows Users: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Installing </a:t>
            </a:r>
            <a:r>
              <a:rPr lang="en-US" sz="2000" b="1" dirty="0"/>
              <a:t>PowerShell</a:t>
            </a:r>
            <a:r>
              <a:rPr lang="en-US" sz="2000" dirty="0"/>
              <a:t> and </a:t>
            </a:r>
            <a:r>
              <a:rPr lang="en-US" sz="2000" b="1" dirty="0"/>
              <a:t>Windows Terminal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Checking for prior Python installations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Mac Users: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Running Terminal with Rosetta (M1 Macs Only)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Creating a Python </a:t>
            </a:r>
            <a:r>
              <a:rPr lang="en-US" sz="2400" b="1" dirty="0"/>
              <a:t>Virtual Environment </a:t>
            </a:r>
            <a:r>
              <a:rPr lang="en-US" sz="2400" dirty="0"/>
              <a:t>(~ 10 steps)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Configuring Visual Studio Code </a:t>
            </a:r>
            <a:r>
              <a:rPr lang="en-US" sz="2400" b="1" dirty="0"/>
              <a:t>Extensions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Running Python scripts in VSCode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To Learn More about Git and Virtual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60" y="1647103"/>
            <a:ext cx="8021279" cy="453072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600" b="1" dirty="0"/>
              <a:t>In the Terminal app, please enter these 10 commands </a:t>
            </a:r>
            <a:r>
              <a:rPr lang="en-US" sz="1600" b="1" u="sng" dirty="0"/>
              <a:t>in this sequence</a:t>
            </a:r>
            <a:r>
              <a:rPr lang="en-US" sz="1600" b="1" dirty="0"/>
              <a:t>, pressing </a:t>
            </a:r>
            <a:r>
              <a:rPr lang="en-US" sz="1600" b="1" i="1" dirty="0"/>
              <a:t>Return</a:t>
            </a:r>
            <a:r>
              <a:rPr lang="en-US" sz="1600" b="1" dirty="0"/>
              <a:t> at the end of each command, as shown in the next three slides: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cd ~/Desktop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git clone https://github.com/dbiersach/scicomp105-labs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cd ~/Desktop/scicomp105-labs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python3 -m venv .venv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source .venv/bin/activate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python -m pip install --upgrade pip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pip install --upgrade setuptools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pip install --upgrade wheel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pip install -r requirements.txt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     code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777F1-47B6-4ABA-9D77-98D966B3A91A}"/>
              </a:ext>
            </a:extLst>
          </p:cNvPr>
          <p:cNvSpPr/>
          <p:nvPr/>
        </p:nvSpPr>
        <p:spPr>
          <a:xfrm>
            <a:off x="3952875" y="1676400"/>
            <a:ext cx="257790" cy="233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90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DE604-7C24-42C6-88A5-DA44F415D3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098" y="1408927"/>
            <a:ext cx="5563805" cy="5242595"/>
          </a:xfrm>
          <a:prstGeom prst="rect">
            <a:avLst/>
          </a:prstGeom>
        </p:spPr>
      </p:pic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F1180314-CE50-4F9A-8EB4-877CD5EBA0FA}"/>
              </a:ext>
            </a:extLst>
          </p:cNvPr>
          <p:cNvSpPr/>
          <p:nvPr/>
        </p:nvSpPr>
        <p:spPr>
          <a:xfrm>
            <a:off x="6478223" y="2192650"/>
            <a:ext cx="1456403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3410"/>
              <a:gd name="adj6" fmla="val -69438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  <a:p>
            <a:pPr algn="ctr"/>
            <a:r>
              <a:rPr lang="en-US" dirty="0"/>
              <a:t>1…6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8B077F-D7EC-4A4C-B75E-E3F41343C83D}"/>
              </a:ext>
            </a:extLst>
          </p:cNvPr>
          <p:cNvGrpSpPr/>
          <p:nvPr/>
        </p:nvGrpSpPr>
        <p:grpSpPr>
          <a:xfrm>
            <a:off x="2527505" y="1835863"/>
            <a:ext cx="880299" cy="369332"/>
            <a:chOff x="2527505" y="1835863"/>
            <a:chExt cx="880299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0CFE22-A35B-44B5-A5D7-4B4A27BD7C61}"/>
                </a:ext>
              </a:extLst>
            </p:cNvPr>
            <p:cNvCxnSpPr/>
            <p:nvPr/>
          </p:nvCxnSpPr>
          <p:spPr>
            <a:xfrm flipH="1">
              <a:off x="2527505" y="2020529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19AC09-F014-4921-A30C-6925A9F7E20D}"/>
                </a:ext>
              </a:extLst>
            </p:cNvPr>
            <p:cNvSpPr txBox="1"/>
            <p:nvPr/>
          </p:nvSpPr>
          <p:spPr>
            <a:xfrm>
              <a:off x="3024346" y="183586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04C3E7-6654-4E2C-AE03-FAF6A1789F75}"/>
              </a:ext>
            </a:extLst>
          </p:cNvPr>
          <p:cNvGrpSpPr/>
          <p:nvPr/>
        </p:nvGrpSpPr>
        <p:grpSpPr>
          <a:xfrm>
            <a:off x="4434963" y="2218565"/>
            <a:ext cx="876606" cy="369332"/>
            <a:chOff x="4434963" y="2218565"/>
            <a:chExt cx="876606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0CD3368-0AD2-4729-8B2F-2BFB0A4A327D}"/>
                </a:ext>
              </a:extLst>
            </p:cNvPr>
            <p:cNvCxnSpPr/>
            <p:nvPr/>
          </p:nvCxnSpPr>
          <p:spPr>
            <a:xfrm flipH="1">
              <a:off x="4434963" y="2401529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2EE38C-1FAF-4539-B7E2-9A4B045D60DE}"/>
                </a:ext>
              </a:extLst>
            </p:cNvPr>
            <p:cNvSpPr txBox="1"/>
            <p:nvPr/>
          </p:nvSpPr>
          <p:spPr>
            <a:xfrm>
              <a:off x="4928111" y="221856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FA172-B928-4F7B-B446-73EE26FE1385}"/>
              </a:ext>
            </a:extLst>
          </p:cNvPr>
          <p:cNvGrpSpPr/>
          <p:nvPr/>
        </p:nvGrpSpPr>
        <p:grpSpPr>
          <a:xfrm>
            <a:off x="3296879" y="3453270"/>
            <a:ext cx="905188" cy="369332"/>
            <a:chOff x="3296879" y="3453270"/>
            <a:chExt cx="905188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D086E69-DFC4-4F79-8C36-121790A8F574}"/>
                </a:ext>
              </a:extLst>
            </p:cNvPr>
            <p:cNvCxnSpPr/>
            <p:nvPr/>
          </p:nvCxnSpPr>
          <p:spPr>
            <a:xfrm flipH="1">
              <a:off x="3296879" y="3637936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85C23D-626E-4104-805E-11CCC8FCCF0A}"/>
                </a:ext>
              </a:extLst>
            </p:cNvPr>
            <p:cNvSpPr txBox="1"/>
            <p:nvPr/>
          </p:nvSpPr>
          <p:spPr>
            <a:xfrm>
              <a:off x="3818609" y="345327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1395CE5-FD27-431D-9351-26875463220E}"/>
              </a:ext>
            </a:extLst>
          </p:cNvPr>
          <p:cNvGrpSpPr/>
          <p:nvPr/>
        </p:nvGrpSpPr>
        <p:grpSpPr>
          <a:xfrm>
            <a:off x="2948449" y="3858768"/>
            <a:ext cx="882445" cy="369332"/>
            <a:chOff x="2948449" y="3880890"/>
            <a:chExt cx="882445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9B8653-0F9D-4F77-9D06-0E008583EBF5}"/>
                </a:ext>
              </a:extLst>
            </p:cNvPr>
            <p:cNvCxnSpPr/>
            <p:nvPr/>
          </p:nvCxnSpPr>
          <p:spPr>
            <a:xfrm flipH="1">
              <a:off x="2948449" y="4065556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F2ECE3-C135-482C-BD8B-D0AE076849EA}"/>
                </a:ext>
              </a:extLst>
            </p:cNvPr>
            <p:cNvSpPr txBox="1"/>
            <p:nvPr/>
          </p:nvSpPr>
          <p:spPr>
            <a:xfrm>
              <a:off x="3447436" y="388089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3B37D4-7CDC-4E16-8964-866B316E654B}"/>
              </a:ext>
            </a:extLst>
          </p:cNvPr>
          <p:cNvGrpSpPr/>
          <p:nvPr/>
        </p:nvGrpSpPr>
        <p:grpSpPr>
          <a:xfrm>
            <a:off x="3122971" y="4268198"/>
            <a:ext cx="942066" cy="369332"/>
            <a:chOff x="3122971" y="4268198"/>
            <a:chExt cx="942066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6FACF34-C0F9-407D-B6FE-F6DDBE220906}"/>
                </a:ext>
              </a:extLst>
            </p:cNvPr>
            <p:cNvCxnSpPr/>
            <p:nvPr/>
          </p:nvCxnSpPr>
          <p:spPr>
            <a:xfrm flipH="1">
              <a:off x="3122971" y="4448095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A1B717-9D4B-4D0F-ACA4-90717EDB9153}"/>
                </a:ext>
              </a:extLst>
            </p:cNvPr>
            <p:cNvSpPr txBox="1"/>
            <p:nvPr/>
          </p:nvSpPr>
          <p:spPr>
            <a:xfrm>
              <a:off x="3681579" y="426819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EDE19F-C0C6-4A7A-A81C-0E1078EAD101}"/>
              </a:ext>
            </a:extLst>
          </p:cNvPr>
          <p:cNvGrpSpPr/>
          <p:nvPr/>
        </p:nvGrpSpPr>
        <p:grpSpPr>
          <a:xfrm>
            <a:off x="3554976" y="4622306"/>
            <a:ext cx="893519" cy="369332"/>
            <a:chOff x="3554976" y="4622306"/>
            <a:chExt cx="893519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C35FA05-8729-49DB-A050-0B1D1321BEF8}"/>
                </a:ext>
              </a:extLst>
            </p:cNvPr>
            <p:cNvCxnSpPr/>
            <p:nvPr/>
          </p:nvCxnSpPr>
          <p:spPr>
            <a:xfrm flipH="1">
              <a:off x="3554976" y="4806972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640E9F-93EA-4A45-A1A4-ACC3025963C7}"/>
                </a:ext>
              </a:extLst>
            </p:cNvPr>
            <p:cNvSpPr txBox="1"/>
            <p:nvPr/>
          </p:nvSpPr>
          <p:spPr>
            <a:xfrm>
              <a:off x="4065037" y="462230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3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115D2-F2AE-4561-95D5-C6918306A4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309" y="1406438"/>
            <a:ext cx="5581383" cy="5242595"/>
          </a:xfrm>
          <a:prstGeom prst="rect">
            <a:avLst/>
          </a:prstGeom>
        </p:spPr>
      </p:pic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85A57540-53C3-4120-A281-BEC9E3FE75F3}"/>
              </a:ext>
            </a:extLst>
          </p:cNvPr>
          <p:cNvSpPr/>
          <p:nvPr/>
        </p:nvSpPr>
        <p:spPr>
          <a:xfrm>
            <a:off x="6634489" y="3344652"/>
            <a:ext cx="1456403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6527"/>
              <a:gd name="adj6" fmla="val -85641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  <a:p>
            <a:pPr algn="ctr"/>
            <a:r>
              <a:rPr lang="en-US" dirty="0"/>
              <a:t>7…8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7FA86C-C744-4639-84F3-2BF277CC79C7}"/>
              </a:ext>
            </a:extLst>
          </p:cNvPr>
          <p:cNvGrpSpPr/>
          <p:nvPr/>
        </p:nvGrpSpPr>
        <p:grpSpPr>
          <a:xfrm>
            <a:off x="3454196" y="3979296"/>
            <a:ext cx="899652" cy="369332"/>
            <a:chOff x="3454196" y="3979296"/>
            <a:chExt cx="89965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CF66C6-8419-4BA4-B9AC-86EF795EC4CD}"/>
                </a:ext>
              </a:extLst>
            </p:cNvPr>
            <p:cNvCxnSpPr/>
            <p:nvPr/>
          </p:nvCxnSpPr>
          <p:spPr>
            <a:xfrm flipH="1">
              <a:off x="3454196" y="4163962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406490-A0D5-4C49-A2CE-150C5002149C}"/>
                </a:ext>
              </a:extLst>
            </p:cNvPr>
            <p:cNvSpPr txBox="1"/>
            <p:nvPr/>
          </p:nvSpPr>
          <p:spPr>
            <a:xfrm>
              <a:off x="3970390" y="397929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553ED2-8B3E-4E02-A19D-4A077574F69E}"/>
              </a:ext>
            </a:extLst>
          </p:cNvPr>
          <p:cNvGrpSpPr/>
          <p:nvPr/>
        </p:nvGrpSpPr>
        <p:grpSpPr>
          <a:xfrm>
            <a:off x="3240960" y="5503296"/>
            <a:ext cx="921159" cy="369332"/>
            <a:chOff x="3240960" y="5503296"/>
            <a:chExt cx="921159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7E02EB2-6BC7-420B-93C2-C76F37EF7D18}"/>
                </a:ext>
              </a:extLst>
            </p:cNvPr>
            <p:cNvCxnSpPr/>
            <p:nvPr/>
          </p:nvCxnSpPr>
          <p:spPr>
            <a:xfrm flipH="1">
              <a:off x="3240960" y="5687962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512BED-58A9-4F21-9C86-EC2B34EFE473}"/>
                </a:ext>
              </a:extLst>
            </p:cNvPr>
            <p:cNvSpPr txBox="1"/>
            <p:nvPr/>
          </p:nvSpPr>
          <p:spPr>
            <a:xfrm>
              <a:off x="3778661" y="550329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CD609-852D-49B7-82D0-35AA233C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745" y="1406438"/>
            <a:ext cx="5564510" cy="5242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7E99F0-0FCE-4C4D-A39E-FED1A91BC06B}"/>
              </a:ext>
            </a:extLst>
          </p:cNvPr>
          <p:cNvSpPr txBox="1"/>
          <p:nvPr/>
        </p:nvSpPr>
        <p:spPr>
          <a:xfrm>
            <a:off x="6224741" y="3228039"/>
            <a:ext cx="2523817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you get an error, just rerun command #9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9E40AEA1-306D-42CF-86C2-6727DD685E28}"/>
              </a:ext>
            </a:extLst>
          </p:cNvPr>
          <p:cNvSpPr/>
          <p:nvPr/>
        </p:nvSpPr>
        <p:spPr>
          <a:xfrm>
            <a:off x="4572000" y="1732101"/>
            <a:ext cx="4181167" cy="777792"/>
          </a:xfrm>
          <a:prstGeom prst="borderCallout2">
            <a:avLst>
              <a:gd name="adj1" fmla="val 20646"/>
              <a:gd name="adj2" fmla="val -2512"/>
              <a:gd name="adj3" fmla="val -21070"/>
              <a:gd name="adj4" fmla="val -13492"/>
              <a:gd name="adj5" fmla="val -27244"/>
              <a:gd name="adj6" fmla="val -39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 #9 (scrolled off-screen) was</a:t>
            </a:r>
          </a:p>
          <a:p>
            <a:pPr algn="ctr"/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Consolas" panose="020B0609020204030204" pitchFamily="49" charset="0"/>
              </a:rPr>
              <a:t>pip install -r requirements.txt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98A1C8-C9DB-4813-96FD-4B70DD522C36}"/>
              </a:ext>
            </a:extLst>
          </p:cNvPr>
          <p:cNvCxnSpPr>
            <a:cxnSpLocks/>
          </p:cNvCxnSpPr>
          <p:nvPr/>
        </p:nvCxnSpPr>
        <p:spPr>
          <a:xfrm flipH="1" flipV="1">
            <a:off x="5375787" y="3429000"/>
            <a:ext cx="744794" cy="122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8D02D7CF-3D56-4F94-B81E-360635855BB9}"/>
              </a:ext>
            </a:extLst>
          </p:cNvPr>
          <p:cNvSpPr/>
          <p:nvPr/>
        </p:nvSpPr>
        <p:spPr>
          <a:xfrm>
            <a:off x="727687" y="5664104"/>
            <a:ext cx="1581767" cy="567813"/>
          </a:xfrm>
          <a:prstGeom prst="borderCallout2">
            <a:avLst>
              <a:gd name="adj1" fmla="val -9208"/>
              <a:gd name="adj2" fmla="val 35224"/>
              <a:gd name="adj3" fmla="val -51146"/>
              <a:gd name="adj4" fmla="val 38533"/>
              <a:gd name="adj5" fmla="val -63346"/>
              <a:gd name="adj6" fmla="val 61878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Success!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4B7E0C-6F72-4E9B-B71B-23F4C5698227}"/>
              </a:ext>
            </a:extLst>
          </p:cNvPr>
          <p:cNvSpPr/>
          <p:nvPr/>
        </p:nvSpPr>
        <p:spPr>
          <a:xfrm>
            <a:off x="1755058" y="5235515"/>
            <a:ext cx="1108792" cy="1622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3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D71E14-4AE1-4176-AC0A-800BC40B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54" y="1254147"/>
            <a:ext cx="7165492" cy="5482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lang="en-US" dirty="0"/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715E711F-BC37-4EF2-A0F5-DAADA56D7DDD}"/>
              </a:ext>
            </a:extLst>
          </p:cNvPr>
          <p:cNvSpPr/>
          <p:nvPr/>
        </p:nvSpPr>
        <p:spPr>
          <a:xfrm>
            <a:off x="5832989" y="3469941"/>
            <a:ext cx="2890684" cy="1051318"/>
          </a:xfrm>
          <a:prstGeom prst="borderCallout2">
            <a:avLst>
              <a:gd name="adj1" fmla="val 103600"/>
              <a:gd name="adj2" fmla="val 9768"/>
              <a:gd name="adj3" fmla="val 170991"/>
              <a:gd name="adj4" fmla="val 4792"/>
              <a:gd name="adj5" fmla="val 215572"/>
              <a:gd name="adj6" fmla="val -2951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Visual Studio Code into your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Applications</a:t>
            </a:r>
            <a:r>
              <a:rPr lang="en-US" dirty="0"/>
              <a:t> folder and launch 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D94649-2B77-430A-8DB8-32250829F87D}"/>
              </a:ext>
            </a:extLst>
          </p:cNvPr>
          <p:cNvSpPr/>
          <p:nvPr/>
        </p:nvSpPr>
        <p:spPr>
          <a:xfrm>
            <a:off x="1297858" y="2551471"/>
            <a:ext cx="862781" cy="24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71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634AD-9B6E-46FE-89FC-3205F0E6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04" y="1406438"/>
            <a:ext cx="6268192" cy="2426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1B9DC-F7EF-4B6D-A3F5-580FBDFB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57" y="4265786"/>
            <a:ext cx="6307086" cy="1744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715E711F-BC37-4EF2-A0F5-DAADA56D7DDD}"/>
              </a:ext>
            </a:extLst>
          </p:cNvPr>
          <p:cNvSpPr/>
          <p:nvPr/>
        </p:nvSpPr>
        <p:spPr>
          <a:xfrm>
            <a:off x="5021826" y="2377682"/>
            <a:ext cx="3753465" cy="742430"/>
          </a:xfrm>
          <a:prstGeom prst="borderCallout2">
            <a:avLst>
              <a:gd name="adj1" fmla="val -7225"/>
              <a:gd name="adj2" fmla="val 28136"/>
              <a:gd name="adj3" fmla="val -37332"/>
              <a:gd name="adj4" fmla="val 14996"/>
              <a:gd name="adj5" fmla="val -41149"/>
              <a:gd name="adj6" fmla="val -4227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</a:t>
            </a:r>
            <a:r>
              <a:rPr lang="en-US" b="1" dirty="0"/>
              <a:t>SHIFT+CMD+P</a:t>
            </a:r>
            <a:r>
              <a:rPr lang="en-US" dirty="0"/>
              <a:t>, type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shell</a:t>
            </a:r>
            <a:r>
              <a:rPr lang="en-US" dirty="0"/>
              <a:t> and select 'Install code command in PATH'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92CA1C5B-2AFE-404A-B48A-C6E3BC33468F}"/>
              </a:ext>
            </a:extLst>
          </p:cNvPr>
          <p:cNvSpPr/>
          <p:nvPr/>
        </p:nvSpPr>
        <p:spPr>
          <a:xfrm>
            <a:off x="5836060" y="5181767"/>
            <a:ext cx="2679290" cy="1001392"/>
          </a:xfrm>
          <a:prstGeom prst="borderCallout2">
            <a:avLst>
              <a:gd name="adj1" fmla="val 20646"/>
              <a:gd name="adj2" fmla="val -2512"/>
              <a:gd name="adj3" fmla="val -7815"/>
              <a:gd name="adj4" fmla="val -28630"/>
              <a:gd name="adj5" fmla="val -24298"/>
              <a:gd name="adj6" fmla="val -138318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then run VS Code from the Terminal by just typing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code 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203DB6-2D9A-4172-9D10-1E0F9270452B}"/>
              </a:ext>
            </a:extLst>
          </p:cNvPr>
          <p:cNvSpPr/>
          <p:nvPr/>
        </p:nvSpPr>
        <p:spPr>
          <a:xfrm>
            <a:off x="1533832" y="4830097"/>
            <a:ext cx="494071" cy="235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EFE3DA-3B29-4DFF-83B9-9CE59C427403}"/>
              </a:ext>
            </a:extLst>
          </p:cNvPr>
          <p:cNvSpPr/>
          <p:nvPr/>
        </p:nvSpPr>
        <p:spPr>
          <a:xfrm>
            <a:off x="2617838" y="1592826"/>
            <a:ext cx="479323" cy="293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A6DFE-44B0-4193-A3B5-9C9CEF67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38" y="1414256"/>
            <a:ext cx="6560124" cy="4595711"/>
          </a:xfrm>
          <a:prstGeom prst="rect">
            <a:avLst/>
          </a:prstGeom>
        </p:spPr>
      </p:pic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EC33BA68-A11C-464C-A6E2-5A5D32FD449E}"/>
              </a:ext>
            </a:extLst>
          </p:cNvPr>
          <p:cNvSpPr/>
          <p:nvPr/>
        </p:nvSpPr>
        <p:spPr>
          <a:xfrm>
            <a:off x="376696" y="2778956"/>
            <a:ext cx="1581767" cy="567813"/>
          </a:xfrm>
          <a:prstGeom prst="borderCallout2">
            <a:avLst>
              <a:gd name="adj1" fmla="val 46023"/>
              <a:gd name="adj2" fmla="val 102623"/>
              <a:gd name="adj3" fmla="val 8361"/>
              <a:gd name="adj4" fmla="val 126456"/>
              <a:gd name="adj5" fmla="val -92693"/>
              <a:gd name="adj6" fmla="val 129463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Success!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D2286-1F81-4D29-B51B-2C43E3DD616D}"/>
              </a:ext>
            </a:extLst>
          </p:cNvPr>
          <p:cNvSpPr/>
          <p:nvPr/>
        </p:nvSpPr>
        <p:spPr>
          <a:xfrm>
            <a:off x="1511711" y="2042652"/>
            <a:ext cx="1474838" cy="1622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06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VSCode is essentially just a free text editor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Powerful capabilities are added via third-party </a:t>
            </a:r>
            <a:r>
              <a:rPr lang="en-US" sz="2000" b="1" dirty="0"/>
              <a:t>extensions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Extensions can be downloaded directly from within VSCode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 this workshop you will need </a:t>
            </a:r>
            <a:r>
              <a:rPr lang="en-US" sz="2400" u="sng" dirty="0"/>
              <a:t>four</a:t>
            </a:r>
            <a:r>
              <a:rPr lang="en-US" sz="2400" dirty="0"/>
              <a:t> VSCode extensions: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/>
              <a:t>Python</a:t>
            </a:r>
            <a:r>
              <a:rPr lang="en-US" sz="2000" dirty="0"/>
              <a:t> – allows VS Code to run and debug Python scripts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/>
              <a:t>Pylance</a:t>
            </a:r>
            <a:r>
              <a:rPr lang="en-US" sz="2000" dirty="0"/>
              <a:t> –semantic (color syntax) highlighting for Python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/>
              <a:t>Code Spell Checker </a:t>
            </a:r>
            <a:r>
              <a:rPr lang="en-US" sz="2000" dirty="0"/>
              <a:t>– A basic spell checker for English words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/>
              <a:t>Visual Studio IntelliCode </a:t>
            </a:r>
            <a:r>
              <a:rPr lang="en-US" sz="2000" dirty="0"/>
              <a:t>- AI-assisted IntelliSense for 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7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14645-0E6B-40D3-BBD0-81F96782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265" y="3871532"/>
            <a:ext cx="2379944" cy="2308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E4732-A78F-41E4-BB13-FD572CEA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825" y="1539475"/>
            <a:ext cx="2240147" cy="4999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3E20D7-DEB3-4A2B-897E-C65676D2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456" y="1773831"/>
            <a:ext cx="4009719" cy="198700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Click on the Extensions button to install extensions 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Just type the extension name, then click the blue </a:t>
            </a:r>
            <a:r>
              <a:rPr lang="en-US" sz="2400" b="1" dirty="0"/>
              <a:t>Install</a:t>
            </a:r>
            <a:r>
              <a:rPr lang="en-US" sz="2400" dirty="0"/>
              <a:t> button: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97C22-2491-4945-A3D8-246A28AA2EC7}"/>
              </a:ext>
            </a:extLst>
          </p:cNvPr>
          <p:cNvSpPr/>
          <p:nvPr/>
        </p:nvSpPr>
        <p:spPr>
          <a:xfrm>
            <a:off x="1150374" y="3340510"/>
            <a:ext cx="494071" cy="42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AA47D0-EB40-415E-8A38-6AF5DB2BE5EF}"/>
              </a:ext>
            </a:extLst>
          </p:cNvPr>
          <p:cNvSpPr/>
          <p:nvPr/>
        </p:nvSpPr>
        <p:spPr>
          <a:xfrm>
            <a:off x="5270090" y="4473679"/>
            <a:ext cx="599767" cy="319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4ACAF-B466-46CB-955E-C0528ACBA21A}"/>
              </a:ext>
            </a:extLst>
          </p:cNvPr>
          <p:cNvSpPr/>
          <p:nvPr/>
        </p:nvSpPr>
        <p:spPr>
          <a:xfrm>
            <a:off x="6572865" y="5025451"/>
            <a:ext cx="417871" cy="258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E33A0F5-4093-44D0-844A-0D54D3F3AC17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5869857" y="4633453"/>
            <a:ext cx="911944" cy="39199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19409-9322-4358-9DF2-5A252EF57248}"/>
              </a:ext>
            </a:extLst>
          </p:cNvPr>
          <p:cNvSpPr/>
          <p:nvPr/>
        </p:nvSpPr>
        <p:spPr>
          <a:xfrm>
            <a:off x="5708651" y="1803400"/>
            <a:ext cx="1381124" cy="31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44CDFC1-DCC7-4869-8C21-DBCE4EA2B7F4}"/>
              </a:ext>
            </a:extLst>
          </p:cNvPr>
          <p:cNvCxnSpPr>
            <a:stCxn id="17" idx="0"/>
            <a:endCxn id="9" idx="1"/>
          </p:cNvCxnSpPr>
          <p:nvPr/>
        </p:nvCxnSpPr>
        <p:spPr>
          <a:xfrm rot="16200000" flipH="1" flipV="1">
            <a:off x="2901156" y="52617"/>
            <a:ext cx="1747275" cy="5248839"/>
          </a:xfrm>
          <a:prstGeom prst="bentConnector4">
            <a:avLst>
              <a:gd name="adj1" fmla="val -29543"/>
              <a:gd name="adj2" fmla="val 1096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2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BA0A1-BC69-40E8-9E93-A286FDBDF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44" y="5316794"/>
            <a:ext cx="4266667" cy="990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07280-9DDD-465F-ABA2-B9E638F9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64" y="3663782"/>
            <a:ext cx="4624265" cy="1438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3E20D7-DEB3-4A2B-897E-C65676D2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923" y="1773831"/>
            <a:ext cx="7750277" cy="198700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/>
              <a:t>When you open a source code file, VS Code may suggest extensions designed to handle that file type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/>
              <a:t>When you open a ".py" (Python script) file, VS Code may automatically ask if you wish to install the </a:t>
            </a:r>
            <a:r>
              <a:rPr lang="en-US" sz="1800" b="1" dirty="0"/>
              <a:t>Python</a:t>
            </a:r>
            <a:r>
              <a:rPr lang="en-US" sz="1800" dirty="0"/>
              <a:t> and then </a:t>
            </a:r>
            <a:r>
              <a:rPr lang="en-US" sz="1800" b="1" dirty="0"/>
              <a:t>Pylance</a:t>
            </a:r>
            <a:r>
              <a:rPr lang="en-US" sz="1800" dirty="0"/>
              <a:t> extensions – just click Yes both times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/>
              <a:t>After installation, some extensions may require you to </a:t>
            </a:r>
            <a:r>
              <a:rPr lang="en-US" sz="1800" b="1" dirty="0"/>
              <a:t>restart</a:t>
            </a:r>
            <a:r>
              <a:rPr lang="en-US" sz="1800" dirty="0"/>
              <a:t> (reload) VSCode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18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18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97C22-2491-4945-A3D8-246A28AA2EC7}"/>
              </a:ext>
            </a:extLst>
          </p:cNvPr>
          <p:cNvSpPr/>
          <p:nvPr/>
        </p:nvSpPr>
        <p:spPr>
          <a:xfrm>
            <a:off x="1201993" y="3870672"/>
            <a:ext cx="2249130" cy="21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AA47D0-EB40-415E-8A38-6AF5DB2BE5EF}"/>
              </a:ext>
            </a:extLst>
          </p:cNvPr>
          <p:cNvSpPr/>
          <p:nvPr/>
        </p:nvSpPr>
        <p:spPr>
          <a:xfrm>
            <a:off x="4422058" y="4379042"/>
            <a:ext cx="444910" cy="319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4ACAF-B466-46CB-955E-C0528ACBA21A}"/>
              </a:ext>
            </a:extLst>
          </p:cNvPr>
          <p:cNvSpPr/>
          <p:nvPr/>
        </p:nvSpPr>
        <p:spPr>
          <a:xfrm>
            <a:off x="7486650" y="5887860"/>
            <a:ext cx="417871" cy="258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626F93-4CCD-4219-85C5-02A8445C9BCC}"/>
              </a:ext>
            </a:extLst>
          </p:cNvPr>
          <p:cNvCxnSpPr/>
          <p:nvPr/>
        </p:nvCxnSpPr>
        <p:spPr>
          <a:xfrm>
            <a:off x="6815597" y="5686670"/>
            <a:ext cx="619433" cy="250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97F280-27E0-4D7A-974C-6413A461BB14}"/>
              </a:ext>
            </a:extLst>
          </p:cNvPr>
          <p:cNvCxnSpPr>
            <a:cxnSpLocks/>
          </p:cNvCxnSpPr>
          <p:nvPr/>
        </p:nvCxnSpPr>
        <p:spPr>
          <a:xfrm flipH="1">
            <a:off x="4715796" y="3914626"/>
            <a:ext cx="302343" cy="415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6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Required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453072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The next three slides will cover how to install the following software (in this order) on your </a:t>
            </a:r>
            <a:r>
              <a:rPr lang="en-US" sz="2400" b="1" i="1" dirty="0"/>
              <a:t>local</a:t>
            </a:r>
            <a:r>
              <a:rPr lang="en-US" sz="2400" dirty="0"/>
              <a:t> (privately-owned) PC: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b="1" dirty="0"/>
              <a:t>Git</a:t>
            </a:r>
            <a:r>
              <a:rPr lang="en-US" sz="2400" dirty="0"/>
              <a:t> - </a:t>
            </a:r>
            <a:r>
              <a:rPr lang="en-US" sz="2400" dirty="0">
                <a:hlinkClick r:id="rId2"/>
              </a:rPr>
              <a:t>https://git-scm.com/downloads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courseware is at </a:t>
            </a:r>
            <a:r>
              <a:rPr lang="en-US" sz="2000" dirty="0">
                <a:hlinkClick r:id="rId3"/>
              </a:rPr>
              <a:t>https://github.com/dbiersach/qis301-labs</a:t>
            </a: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must install Git now and will later clone that repository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b="1" dirty="0"/>
              <a:t>Python</a:t>
            </a:r>
            <a:r>
              <a:rPr lang="en-US" sz="2400" dirty="0"/>
              <a:t> - </a:t>
            </a:r>
            <a:r>
              <a:rPr lang="en-US" sz="2400" dirty="0">
                <a:hlinkClick r:id="rId4"/>
              </a:rPr>
              <a:t>https://www.python.org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</a:t>
            </a:r>
            <a:r>
              <a:rPr lang="en-US" sz="2000" b="1" i="1" dirty="0">
                <a:solidFill>
                  <a:srgbClr val="FF0000"/>
                </a:solidFill>
              </a:rPr>
              <a:t>must</a:t>
            </a:r>
            <a:r>
              <a:rPr lang="en-US" sz="2000" dirty="0"/>
              <a:t> install Python 3.8.9 or </a:t>
            </a:r>
            <a:r>
              <a:rPr lang="en-US" sz="2000" b="1" dirty="0">
                <a:solidFill>
                  <a:srgbClr val="FF0000"/>
                </a:solidFill>
              </a:rPr>
              <a:t>3.8.10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(recommended)</a:t>
            </a:r>
            <a:endParaRPr lang="en-US" sz="20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</a:t>
            </a:r>
            <a:r>
              <a:rPr lang="en-US" sz="2000" b="1" dirty="0"/>
              <a:t>cannot</a:t>
            </a:r>
            <a:r>
              <a:rPr lang="en-US" sz="2000" dirty="0"/>
              <a:t> use Python series 3.7 or series 3.9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need the 64-bit version of Python 3.8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b="1" dirty="0"/>
              <a:t>VS Code</a:t>
            </a:r>
            <a:r>
              <a:rPr lang="en-US" sz="2400" dirty="0"/>
              <a:t> - </a:t>
            </a:r>
            <a:r>
              <a:rPr lang="en-US" sz="2400" dirty="0">
                <a:hlinkClick r:id="rId5"/>
              </a:rPr>
              <a:t>https://code.visualstudio.com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0483F4C4-FE3A-4036-8FDD-FDCBE2B58178}"/>
              </a:ext>
            </a:extLst>
          </p:cNvPr>
          <p:cNvSpPr/>
          <p:nvPr/>
        </p:nvSpPr>
        <p:spPr>
          <a:xfrm>
            <a:off x="739261" y="4844844"/>
            <a:ext cx="396364" cy="32446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201428-63FB-4938-9AC5-C90C5F3D48CE}"/>
              </a:ext>
            </a:extLst>
          </p:cNvPr>
          <p:cNvGrpSpPr/>
          <p:nvPr/>
        </p:nvGrpSpPr>
        <p:grpSpPr>
          <a:xfrm>
            <a:off x="380156" y="2313853"/>
            <a:ext cx="8383688" cy="3932089"/>
            <a:chOff x="346586" y="2011511"/>
            <a:chExt cx="8383688" cy="39320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2F6E03-E70B-4EC3-9EB1-31361B83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47" y="3872965"/>
              <a:ext cx="4015799" cy="2070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C87C3C-A6C2-4741-9B76-57A20AB4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3891801"/>
              <a:ext cx="4158274" cy="15465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7A8FEB-2171-44B5-8140-2CDD0FC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011511"/>
              <a:ext cx="4158274" cy="1471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EDA4BF-C000-4609-8BA9-362000EC6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586" y="2011511"/>
              <a:ext cx="4033379" cy="1471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97C22-2491-4945-A3D8-246A28AA2EC7}"/>
              </a:ext>
            </a:extLst>
          </p:cNvPr>
          <p:cNvSpPr/>
          <p:nvPr/>
        </p:nvSpPr>
        <p:spPr>
          <a:xfrm>
            <a:off x="2182993" y="2700077"/>
            <a:ext cx="1157518" cy="21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AA47D0-EB40-415E-8A38-6AF5DB2BE5EF}"/>
              </a:ext>
            </a:extLst>
          </p:cNvPr>
          <p:cNvSpPr/>
          <p:nvPr/>
        </p:nvSpPr>
        <p:spPr>
          <a:xfrm>
            <a:off x="6280911" y="4498257"/>
            <a:ext cx="2177289" cy="200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719CB7-F3C6-49DF-8481-47844026B1FE}"/>
              </a:ext>
            </a:extLst>
          </p:cNvPr>
          <p:cNvSpPr/>
          <p:nvPr/>
        </p:nvSpPr>
        <p:spPr>
          <a:xfrm>
            <a:off x="6684707" y="2714825"/>
            <a:ext cx="2079137" cy="21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F7337-86D5-4A22-8BF7-F0F1EAD27CE9}"/>
              </a:ext>
            </a:extLst>
          </p:cNvPr>
          <p:cNvSpPr/>
          <p:nvPr/>
        </p:nvSpPr>
        <p:spPr>
          <a:xfrm>
            <a:off x="1075635" y="4372978"/>
            <a:ext cx="1816509" cy="21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4301D-E2EF-4B32-A7A6-88D87C41C4DA}"/>
              </a:ext>
            </a:extLst>
          </p:cNvPr>
          <p:cNvSpPr txBox="1"/>
          <p:nvPr/>
        </p:nvSpPr>
        <p:spPr>
          <a:xfrm>
            <a:off x="715235" y="1540149"/>
            <a:ext cx="771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you install these </a:t>
            </a:r>
            <a:r>
              <a:rPr lang="en-US" u="sng" dirty="0"/>
              <a:t>four</a:t>
            </a:r>
            <a:r>
              <a:rPr lang="en-US" dirty="0"/>
              <a:t> extensions into your Visual Studio Code application</a:t>
            </a:r>
          </a:p>
        </p:txBody>
      </p:sp>
    </p:spTree>
    <p:extLst>
      <p:ext uri="{BB962C8B-B14F-4D97-AF65-F5344CB8AC3E}">
        <p14:creationId xmlns:p14="http://schemas.microsoft.com/office/powerpoint/2010/main" val="1636822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4879029-0342-4345-8DAA-A52A3871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000" y="1553935"/>
            <a:ext cx="4000000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scicomp105-labs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2572000" y="3461078"/>
            <a:ext cx="1491181" cy="260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2572000" y="1553935"/>
            <a:ext cx="1004484" cy="260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 rot="5400000">
            <a:off x="1934579" y="2451473"/>
            <a:ext cx="1777085" cy="502242"/>
          </a:xfrm>
          <a:prstGeom prst="bentConnector4">
            <a:avLst>
              <a:gd name="adj1" fmla="val 46341"/>
              <a:gd name="adj2" fmla="val 1455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FE0251-EB58-4C82-8D02-88888027C0C2}"/>
              </a:ext>
            </a:extLst>
          </p:cNvPr>
          <p:cNvSpPr/>
          <p:nvPr/>
        </p:nvSpPr>
        <p:spPr>
          <a:xfrm>
            <a:off x="4063181" y="4402518"/>
            <a:ext cx="1821425" cy="198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D2AB960-C048-46CF-B372-294CE980C100}"/>
              </a:ext>
            </a:extLst>
          </p:cNvPr>
          <p:cNvCxnSpPr>
            <a:cxnSpLocks/>
            <a:stCxn id="9" idx="2"/>
            <a:endCxn id="33" idx="1"/>
          </p:cNvCxnSpPr>
          <p:nvPr/>
        </p:nvCxnSpPr>
        <p:spPr>
          <a:xfrm rot="16200000" flipH="1">
            <a:off x="3299980" y="3738806"/>
            <a:ext cx="780813" cy="7455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598C42-3D60-431E-A8FB-E8080ED55801}"/>
              </a:ext>
            </a:extLst>
          </p:cNvPr>
          <p:cNvSpPr txBox="1"/>
          <p:nvPr/>
        </p:nvSpPr>
        <p:spPr>
          <a:xfrm>
            <a:off x="435078" y="2111972"/>
            <a:ext cx="1460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Launching VS Code on the Linux (Xfce) desktop</a:t>
            </a:r>
          </a:p>
        </p:txBody>
      </p:sp>
    </p:spTree>
    <p:extLst>
      <p:ext uri="{BB962C8B-B14F-4D97-AF65-F5344CB8AC3E}">
        <p14:creationId xmlns:p14="http://schemas.microsoft.com/office/powerpoint/2010/main" val="1069933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scicomp105-labs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21F3F-6E00-4CA4-8441-AA4A5F75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3" y="1614367"/>
            <a:ext cx="3614680" cy="4469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EEA69F-54A5-4A0F-B311-ACF830E1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361" y="3101064"/>
            <a:ext cx="4264314" cy="2628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1172497" y="2662084"/>
            <a:ext cx="1932038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1042033" y="1774432"/>
            <a:ext cx="300070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7EF6D7-2582-46F5-ABF8-C61B14E871B5}"/>
              </a:ext>
            </a:extLst>
          </p:cNvPr>
          <p:cNvSpPr/>
          <p:nvPr/>
        </p:nvSpPr>
        <p:spPr>
          <a:xfrm>
            <a:off x="6759022" y="3333135"/>
            <a:ext cx="966019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BB618-0EF1-4688-8343-38AA368DA29A}"/>
              </a:ext>
            </a:extLst>
          </p:cNvPr>
          <p:cNvSpPr/>
          <p:nvPr/>
        </p:nvSpPr>
        <p:spPr>
          <a:xfrm>
            <a:off x="5549674" y="3753174"/>
            <a:ext cx="1209348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stCxn id="10" idx="2"/>
            <a:endCxn id="9" idx="1"/>
          </p:cNvCxnSpPr>
          <p:nvPr/>
        </p:nvCxnSpPr>
        <p:spPr>
          <a:xfrm rot="5400000">
            <a:off x="786389" y="2352270"/>
            <a:ext cx="791788" cy="19571"/>
          </a:xfrm>
          <a:prstGeom prst="bentConnector4">
            <a:avLst>
              <a:gd name="adj1" fmla="val 43946"/>
              <a:gd name="adj2" fmla="val 126805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A0279E3-683D-4F8E-9C89-39A0013D20E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3104535" y="2757949"/>
            <a:ext cx="4137497" cy="57518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547A3D6-F38E-47A4-8037-4A24D628E0FE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 flipH="1">
            <a:off x="6759022" y="3429000"/>
            <a:ext cx="966019" cy="420039"/>
          </a:xfrm>
          <a:prstGeom prst="bentConnector3">
            <a:avLst>
              <a:gd name="adj1" fmla="val -236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9FD9ED-2A57-4FF5-B0C1-7B3040864CC3}"/>
              </a:ext>
            </a:extLst>
          </p:cNvPr>
          <p:cNvSpPr txBox="1"/>
          <p:nvPr/>
        </p:nvSpPr>
        <p:spPr>
          <a:xfrm>
            <a:off x="5786899" y="1551133"/>
            <a:ext cx="2374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Opening a workspace folder in VS Code on Linux (Xfce)</a:t>
            </a:r>
          </a:p>
        </p:txBody>
      </p:sp>
    </p:spTree>
    <p:extLst>
      <p:ext uri="{BB962C8B-B14F-4D97-AF65-F5344CB8AC3E}">
        <p14:creationId xmlns:p14="http://schemas.microsoft.com/office/powerpoint/2010/main" val="3941755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F9342-479A-4606-AB31-B2498E5DF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01" y="1512796"/>
            <a:ext cx="6258964" cy="4926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scicomp105-labs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1988481" y="2780071"/>
            <a:ext cx="1875596" cy="24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1934310" y="2543175"/>
            <a:ext cx="1797032" cy="164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cxnSpLocks/>
            <a:stCxn id="10" idx="0"/>
            <a:endCxn id="9" idx="1"/>
          </p:cNvCxnSpPr>
          <p:nvPr/>
        </p:nvCxnSpPr>
        <p:spPr>
          <a:xfrm rot="16200000" flipH="1" flipV="1">
            <a:off x="2231369" y="2300287"/>
            <a:ext cx="358570" cy="844345"/>
          </a:xfrm>
          <a:prstGeom prst="bentConnector4">
            <a:avLst>
              <a:gd name="adj1" fmla="val -63753"/>
              <a:gd name="adj2" fmla="val 1334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9FD9ED-2A57-4FF5-B0C1-7B3040864CC3}"/>
              </a:ext>
            </a:extLst>
          </p:cNvPr>
          <p:cNvSpPr txBox="1"/>
          <p:nvPr/>
        </p:nvSpPr>
        <p:spPr>
          <a:xfrm>
            <a:off x="4835628" y="2495030"/>
            <a:ext cx="237406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Opening a workspace </a:t>
            </a:r>
            <a:r>
              <a:rPr lang="en-US" b="1" dirty="0"/>
              <a:t>folder</a:t>
            </a:r>
            <a:r>
              <a:rPr lang="en-US" dirty="0"/>
              <a:t> from within</a:t>
            </a:r>
          </a:p>
          <a:p>
            <a:pPr algn="ctr"/>
            <a:r>
              <a:rPr lang="en-US" dirty="0"/>
              <a:t>VS Code itself</a:t>
            </a:r>
          </a:p>
        </p:txBody>
      </p:sp>
    </p:spTree>
    <p:extLst>
      <p:ext uri="{BB962C8B-B14F-4D97-AF65-F5344CB8AC3E}">
        <p14:creationId xmlns:p14="http://schemas.microsoft.com/office/powerpoint/2010/main" val="50151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684" y="1825625"/>
            <a:ext cx="3473244" cy="323307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Within the </a:t>
            </a:r>
            <a:r>
              <a:rPr lang="en-US" sz="2400" b="1" dirty="0"/>
              <a:t>workspace</a:t>
            </a:r>
            <a:r>
              <a:rPr lang="en-US" sz="2400" dirty="0"/>
              <a:t>, the files tab will show you a subfolder for each SciComp105 </a:t>
            </a:r>
            <a:r>
              <a:rPr lang="en-US" sz="2400" b="1" dirty="0"/>
              <a:t>session</a:t>
            </a:r>
            <a:r>
              <a:rPr lang="en-US" sz="2400" dirty="0"/>
              <a:t>, along with the Python scripts for that session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Double click on a </a:t>
            </a:r>
            <a:r>
              <a:rPr lang="en-US" sz="2400" b="1" dirty="0"/>
              <a:t>*.py </a:t>
            </a:r>
            <a:r>
              <a:rPr lang="en-US" sz="2400" dirty="0"/>
              <a:t>file to open the script in the main editor window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60C02-19EB-4B4B-9168-1CB05D22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9" y="1857571"/>
            <a:ext cx="4209524" cy="3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28BBE6-CA2B-4329-9DBB-7530A28AFD7A}"/>
              </a:ext>
            </a:extLst>
          </p:cNvPr>
          <p:cNvSpPr/>
          <p:nvPr/>
        </p:nvSpPr>
        <p:spPr>
          <a:xfrm>
            <a:off x="820807" y="2349620"/>
            <a:ext cx="359064" cy="364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DC62-A985-4D4A-8F18-2ACD35EAC3E3}"/>
              </a:ext>
            </a:extLst>
          </p:cNvPr>
          <p:cNvSpPr/>
          <p:nvPr/>
        </p:nvSpPr>
        <p:spPr>
          <a:xfrm>
            <a:off x="1401097" y="3849329"/>
            <a:ext cx="1260987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F1F34-D87D-432D-BD17-27A7C805A461}"/>
              </a:ext>
            </a:extLst>
          </p:cNvPr>
          <p:cNvSpPr/>
          <p:nvPr/>
        </p:nvSpPr>
        <p:spPr>
          <a:xfrm>
            <a:off x="1295401" y="3443132"/>
            <a:ext cx="997974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3482697-33A3-4C46-A0B1-3E59127CC1FD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1179871" y="2531662"/>
            <a:ext cx="614517" cy="91147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BDAAC00-5A0B-4B59-AD3A-AA8F2F0F4348}"/>
              </a:ext>
            </a:extLst>
          </p:cNvPr>
          <p:cNvCxnSpPr>
            <a:cxnSpLocks/>
            <a:stCxn id="8" idx="3"/>
            <a:endCxn id="7" idx="3"/>
          </p:cNvCxnSpPr>
          <p:nvPr/>
        </p:nvCxnSpPr>
        <p:spPr>
          <a:xfrm>
            <a:off x="2293375" y="3538997"/>
            <a:ext cx="368709" cy="406197"/>
          </a:xfrm>
          <a:prstGeom prst="bentConnector3">
            <a:avLst>
              <a:gd name="adj1" fmla="val 162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0C845E1-B4C2-4A72-81CC-BA2F8168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scicomp105-labs </a:t>
            </a:r>
            <a:r>
              <a:rPr lang="en-US" sz="3200" b="1" dirty="0">
                <a:latin typeface="+mn-lt"/>
              </a:rPr>
              <a:t>files</a:t>
            </a:r>
            <a:r>
              <a:rPr lang="en-US" sz="3200" dirty="0">
                <a:latin typeface="+mn-lt"/>
              </a:rPr>
              <a:t> in VSCode</a:t>
            </a:r>
          </a:p>
        </p:txBody>
      </p:sp>
    </p:spTree>
    <p:extLst>
      <p:ext uri="{BB962C8B-B14F-4D97-AF65-F5344CB8AC3E}">
        <p14:creationId xmlns:p14="http://schemas.microsoft.com/office/powerpoint/2010/main" val="1080454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12715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The first time you open a Python source file (.py) in a workspace, VSCode may need help finding the </a:t>
            </a:r>
            <a:r>
              <a:rPr lang="en-US" sz="2400" b="1" dirty="0"/>
              <a:t>Python virtual environment (venv) </a:t>
            </a:r>
            <a:r>
              <a:rPr lang="en-US" sz="2400" dirty="0"/>
              <a:t>you created back in slides 11 – 22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1E210-8C8B-4B9D-ADEA-473EA3558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34" y="3070364"/>
            <a:ext cx="4266667" cy="13809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D9AA12-CD9A-4DE0-A29A-C7012252270E}"/>
              </a:ext>
            </a:extLst>
          </p:cNvPr>
          <p:cNvSpPr txBox="1">
            <a:spLocks/>
          </p:cNvSpPr>
          <p:nvPr/>
        </p:nvSpPr>
        <p:spPr>
          <a:xfrm>
            <a:off x="628649" y="4994070"/>
            <a:ext cx="2999454" cy="1271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It might also assume an incorrect </a:t>
            </a:r>
            <a:r>
              <a:rPr lang="en-US" sz="2400" b="1" dirty="0"/>
              <a:t>venv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can fix this…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272B3-CCC6-4CCF-B4EE-2CD9A0FA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33" y="4884654"/>
            <a:ext cx="4707395" cy="138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4572001" y="6055441"/>
            <a:ext cx="1356852" cy="21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9F10F-76AB-4C51-870C-CC749FBD6109}"/>
              </a:ext>
            </a:extLst>
          </p:cNvPr>
          <p:cNvSpPr txBox="1"/>
          <p:nvPr/>
        </p:nvSpPr>
        <p:spPr>
          <a:xfrm>
            <a:off x="6688394" y="3657600"/>
            <a:ext cx="170344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This is not the right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venv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for this workspace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5658016" y="4173342"/>
            <a:ext cx="1474511" cy="2289687"/>
          </a:xfrm>
          <a:prstGeom prst="bentConnector3">
            <a:avLst>
              <a:gd name="adj1" fmla="val 49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0ECB565-955E-4C89-BBA6-CD4327A3A8AC}"/>
              </a:ext>
            </a:extLst>
          </p:cNvPr>
          <p:cNvSpPr/>
          <p:nvPr/>
        </p:nvSpPr>
        <p:spPr>
          <a:xfrm>
            <a:off x="1945481" y="4044474"/>
            <a:ext cx="426244" cy="315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6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C7D80F3-75E0-4EBC-A5FC-D4CDE5D7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857" y="3195699"/>
            <a:ext cx="6314286" cy="3066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12715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VSCode may suggest other available virtual environments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But click on the one with the path </a:t>
            </a:r>
            <a:r>
              <a:rPr lang="en-US" sz="2400" b="1" dirty="0">
                <a:latin typeface="Consolas" panose="020B0609020204030204" pitchFamily="49" charset="0"/>
              </a:rPr>
              <a:t>./.venv/bin/python</a:t>
            </a: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1784556" y="5553996"/>
            <a:ext cx="1865670" cy="4854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9F10F-76AB-4C51-870C-CC749FBD6109}"/>
              </a:ext>
            </a:extLst>
          </p:cNvPr>
          <p:cNvSpPr txBox="1"/>
          <p:nvPr/>
        </p:nvSpPr>
        <p:spPr>
          <a:xfrm>
            <a:off x="5191433" y="4047790"/>
            <a:ext cx="170344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right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venv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for this workspace!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4088834" y="3599677"/>
            <a:ext cx="582876" cy="332576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912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1A8AA-5D73-4A26-B2F4-163E9E24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50" y="3294930"/>
            <a:ext cx="6390476" cy="16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136" y="1825625"/>
            <a:ext cx="7049729" cy="12715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/>
              <a:t>On Windows, you might have to manually specify the full path to the virtual environment for this workspace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/>
              <a:t>Enter  </a:t>
            </a:r>
            <a:r>
              <a:rPr lang="en-US" sz="1800" b="1" dirty="0">
                <a:latin typeface="Consolas" panose="020B0609020204030204" pitchFamily="49" charset="0"/>
              </a:rPr>
              <a:t>~/Desktop/scicomp105-labs/.venv/bin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3654909" y="2778969"/>
            <a:ext cx="494845" cy="55583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52F1E-D842-4BEE-BACF-1D7915CFAB4E}"/>
              </a:ext>
            </a:extLst>
          </p:cNvPr>
          <p:cNvSpPr/>
          <p:nvPr/>
        </p:nvSpPr>
        <p:spPr>
          <a:xfrm>
            <a:off x="1902541" y="2461394"/>
            <a:ext cx="4555409" cy="3480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DD1C2-1F15-457A-B53C-05C8D08961A9}"/>
              </a:ext>
            </a:extLst>
          </p:cNvPr>
          <p:cNvSpPr/>
          <p:nvPr/>
        </p:nvSpPr>
        <p:spPr>
          <a:xfrm>
            <a:off x="1784555" y="3304307"/>
            <a:ext cx="3679721" cy="2648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16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FBF22-BFA1-4D00-A3FD-60AB4075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11" y="2750577"/>
            <a:ext cx="5275377" cy="1743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76323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You'll know the environment is set correctly when you see this at the bottom left of the VS Code window: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3487993" y="4151674"/>
            <a:ext cx="2566219" cy="3428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9F10F-76AB-4C51-870C-CC749FBD6109}"/>
              </a:ext>
            </a:extLst>
          </p:cNvPr>
          <p:cNvSpPr txBox="1"/>
          <p:nvPr/>
        </p:nvSpPr>
        <p:spPr>
          <a:xfrm>
            <a:off x="6457950" y="2548785"/>
            <a:ext cx="170344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right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venv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for this workspace!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5700608" y="2542611"/>
            <a:ext cx="679559" cy="2538567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EA47C3-0F24-4BE3-8253-450CBD5D6E4F}"/>
              </a:ext>
            </a:extLst>
          </p:cNvPr>
          <p:cNvSpPr txBox="1">
            <a:spLocks/>
          </p:cNvSpPr>
          <p:nvPr/>
        </p:nvSpPr>
        <p:spPr>
          <a:xfrm>
            <a:off x="628649" y="4809942"/>
            <a:ext cx="8021279" cy="1271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Placing the workspace virtual environment in a project </a:t>
            </a:r>
            <a:r>
              <a:rPr lang="en-US" sz="2400" i="1" dirty="0"/>
              <a:t>subfolder</a:t>
            </a:r>
            <a:r>
              <a:rPr lang="en-US" sz="2400" dirty="0"/>
              <a:t> called </a:t>
            </a:r>
            <a:r>
              <a:rPr lang="en-US" sz="2400" b="1" dirty="0"/>
              <a:t>.venv</a:t>
            </a:r>
            <a:r>
              <a:rPr lang="en-US" sz="2400" dirty="0"/>
              <a:t> is a common practice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should only have to set this once per </a:t>
            </a:r>
            <a:r>
              <a:rPr lang="en-US" sz="2400" b="1" dirty="0"/>
              <a:t>workspace</a:t>
            </a:r>
            <a:endParaRPr lang="en-US" sz="24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919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899E33-86E2-4C2A-A29B-C0DDBEBF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1" y="2902276"/>
            <a:ext cx="7660917" cy="2178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Running a Python Script in VSCode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12715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execute a Python program in the workspace, click the green arrow in the top-right of the editor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1297858" y="4605611"/>
            <a:ext cx="1084008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2381866" y="3457883"/>
            <a:ext cx="904566" cy="12601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EA47C3-0F24-4BE3-8253-450CBD5D6E4F}"/>
              </a:ext>
            </a:extLst>
          </p:cNvPr>
          <p:cNvSpPr txBox="1">
            <a:spLocks/>
          </p:cNvSpPr>
          <p:nvPr/>
        </p:nvSpPr>
        <p:spPr>
          <a:xfrm>
            <a:off x="628649" y="5377754"/>
            <a:ext cx="8021279" cy="718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can also run the program in the debugger by pressing </a:t>
            </a:r>
            <a:r>
              <a:rPr lang="en-US" sz="2400" b="1" dirty="0"/>
              <a:t>F5</a:t>
            </a: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A5AAE-0385-4762-A58D-329DAB362674}"/>
              </a:ext>
            </a:extLst>
          </p:cNvPr>
          <p:cNvSpPr/>
          <p:nvPr/>
        </p:nvSpPr>
        <p:spPr>
          <a:xfrm>
            <a:off x="3286432" y="3345462"/>
            <a:ext cx="1204452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E75AA93-A0C8-4283-8B42-23D6F643F42A}"/>
              </a:ext>
            </a:extLst>
          </p:cNvPr>
          <p:cNvCxnSpPr>
            <a:cxnSpLocks/>
            <a:stCxn id="14" idx="3"/>
            <a:endCxn id="22" idx="0"/>
          </p:cNvCxnSpPr>
          <p:nvPr/>
        </p:nvCxnSpPr>
        <p:spPr>
          <a:xfrm flipV="1">
            <a:off x="4490884" y="3344197"/>
            <a:ext cx="3130343" cy="113686"/>
          </a:xfrm>
          <a:prstGeom prst="bentConnector4">
            <a:avLst>
              <a:gd name="adj1" fmla="val 47350"/>
              <a:gd name="adj2" fmla="val 3010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4FECE40-AFB4-4296-863D-CEECFF4BE611}"/>
              </a:ext>
            </a:extLst>
          </p:cNvPr>
          <p:cNvSpPr/>
          <p:nvPr/>
        </p:nvSpPr>
        <p:spPr>
          <a:xfrm>
            <a:off x="7455306" y="3344197"/>
            <a:ext cx="331842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93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37216-07AD-4EF8-B71E-C97D9197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50" y="2091285"/>
            <a:ext cx="7115878" cy="4309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Required Software – Step </a:t>
            </a:r>
            <a:r>
              <a:rPr lang="en-US" sz="3200" b="1" dirty="0">
                <a:latin typeface="+mn-lt"/>
              </a:rPr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906E1-1095-4B41-813B-12C0663E123A}"/>
              </a:ext>
            </a:extLst>
          </p:cNvPr>
          <p:cNvSpPr/>
          <p:nvPr/>
        </p:nvSpPr>
        <p:spPr>
          <a:xfrm>
            <a:off x="2991535" y="1465700"/>
            <a:ext cx="3160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https://git-scm.com/downloads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47EDA8-D738-468B-99DD-EA9198F04A96}"/>
              </a:ext>
            </a:extLst>
          </p:cNvPr>
          <p:cNvSpPr/>
          <p:nvPr/>
        </p:nvSpPr>
        <p:spPr>
          <a:xfrm>
            <a:off x="3060290" y="3406879"/>
            <a:ext cx="2212258" cy="445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D44B49-CF83-4656-B245-B445FD8E821C}"/>
              </a:ext>
            </a:extLst>
          </p:cNvPr>
          <p:cNvCxnSpPr/>
          <p:nvPr/>
        </p:nvCxnSpPr>
        <p:spPr>
          <a:xfrm flipH="1">
            <a:off x="4571998" y="3016045"/>
            <a:ext cx="501447" cy="3318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393D65D-E77F-4BC3-B706-784C44DC2DF6}"/>
              </a:ext>
            </a:extLst>
          </p:cNvPr>
          <p:cNvSpPr/>
          <p:nvPr/>
        </p:nvSpPr>
        <p:spPr>
          <a:xfrm>
            <a:off x="1339716" y="4164826"/>
            <a:ext cx="1651819" cy="770500"/>
          </a:xfrm>
          <a:prstGeom prst="wedgeRectCallout">
            <a:avLst>
              <a:gd name="adj1" fmla="val 43899"/>
              <a:gd name="adj2" fmla="val -8106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Accept any default settings</a:t>
            </a:r>
          </a:p>
        </p:txBody>
      </p:sp>
    </p:spTree>
    <p:extLst>
      <p:ext uri="{BB962C8B-B14F-4D97-AF65-F5344CB8AC3E}">
        <p14:creationId xmlns:p14="http://schemas.microsoft.com/office/powerpoint/2010/main" val="3167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8258C6-5534-49E1-9402-6106CDD3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8" y="1412824"/>
            <a:ext cx="7601924" cy="4813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Running a Python Script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3760837" y="2516279"/>
            <a:ext cx="1526459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H="1">
            <a:off x="3367548" y="2628700"/>
            <a:ext cx="1919748" cy="2816476"/>
          </a:xfrm>
          <a:prstGeom prst="bentConnector5">
            <a:avLst>
              <a:gd name="adj1" fmla="val -11908"/>
              <a:gd name="adj2" fmla="val 32981"/>
              <a:gd name="adj3" fmla="val 11190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A5AAE-0385-4762-A58D-329DAB362674}"/>
              </a:ext>
            </a:extLst>
          </p:cNvPr>
          <p:cNvSpPr/>
          <p:nvPr/>
        </p:nvSpPr>
        <p:spPr>
          <a:xfrm>
            <a:off x="3367548" y="5332755"/>
            <a:ext cx="865239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FBDEB-2006-45B4-A4D3-BCB3DE0F5B18}"/>
              </a:ext>
            </a:extLst>
          </p:cNvPr>
          <p:cNvSpPr txBox="1"/>
          <p:nvPr/>
        </p:nvSpPr>
        <p:spPr>
          <a:xfrm>
            <a:off x="5760870" y="2693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03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Learning 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5C0B3-2988-4031-A547-FBC2A5D2E058}"/>
              </a:ext>
            </a:extLst>
          </p:cNvPr>
          <p:cNvSpPr txBox="1"/>
          <p:nvPr/>
        </p:nvSpPr>
        <p:spPr>
          <a:xfrm>
            <a:off x="1944021" y="1468581"/>
            <a:ext cx="52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https://git-scm.com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5457D-BB5C-4DD5-BB7A-503081296C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86"/>
          <a:stretch/>
        </p:blipFill>
        <p:spPr>
          <a:xfrm>
            <a:off x="1254534" y="1908580"/>
            <a:ext cx="6634931" cy="4584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0CA0A-0017-42A1-BDA7-CCE5A1988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64" y="3165894"/>
            <a:ext cx="8657070" cy="21337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DF1349-93A2-4D5E-AC39-C0D534FF66E7}"/>
              </a:ext>
            </a:extLst>
          </p:cNvPr>
          <p:cNvSpPr/>
          <p:nvPr/>
        </p:nvSpPr>
        <p:spPr>
          <a:xfrm>
            <a:off x="1681316" y="2411361"/>
            <a:ext cx="3288890" cy="530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Learning 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A807A-A79D-4E49-B343-8D0B060389E3}"/>
              </a:ext>
            </a:extLst>
          </p:cNvPr>
          <p:cNvSpPr txBox="1"/>
          <p:nvPr/>
        </p:nvSpPr>
        <p:spPr>
          <a:xfrm>
            <a:off x="1944021" y="1468581"/>
            <a:ext cx="52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https://www.osti.gov/doecode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BA6E17-E1D7-4D84-9BE5-029E49028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7" y="1899121"/>
            <a:ext cx="7576485" cy="445723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767A16-F71F-46B2-8ABD-88BE6F692985}"/>
              </a:ext>
            </a:extLst>
          </p:cNvPr>
          <p:cNvSpPr/>
          <p:nvPr/>
        </p:nvSpPr>
        <p:spPr>
          <a:xfrm>
            <a:off x="1341489" y="4482177"/>
            <a:ext cx="5214169" cy="229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4FA61D-5F67-4F08-8664-008CD389D53D}"/>
              </a:ext>
            </a:extLst>
          </p:cNvPr>
          <p:cNvCxnSpPr/>
          <p:nvPr/>
        </p:nvCxnSpPr>
        <p:spPr>
          <a:xfrm flipH="1">
            <a:off x="6186948" y="1777181"/>
            <a:ext cx="626807" cy="346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25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Learning 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5C0B3-2988-4031-A547-FBC2A5D2E058}"/>
              </a:ext>
            </a:extLst>
          </p:cNvPr>
          <p:cNvSpPr txBox="1"/>
          <p:nvPr/>
        </p:nvSpPr>
        <p:spPr>
          <a:xfrm>
            <a:off x="1944021" y="1468581"/>
            <a:ext cx="52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https://git-scm.com/book/en/v2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6B29-B0E0-4667-80C2-CD3476D58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183" y="1963070"/>
            <a:ext cx="6717634" cy="4393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14DF9F-EA2B-42CB-8354-84DB55C5A859}"/>
              </a:ext>
            </a:extLst>
          </p:cNvPr>
          <p:cNvSpPr/>
          <p:nvPr/>
        </p:nvSpPr>
        <p:spPr>
          <a:xfrm>
            <a:off x="5965723" y="4218039"/>
            <a:ext cx="1297858" cy="309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22302A-AB90-4B33-912D-DCD587490DB8}"/>
              </a:ext>
            </a:extLst>
          </p:cNvPr>
          <p:cNvCxnSpPr>
            <a:cxnSpLocks/>
          </p:cNvCxnSpPr>
          <p:nvPr/>
        </p:nvCxnSpPr>
        <p:spPr>
          <a:xfrm>
            <a:off x="5375787" y="4542708"/>
            <a:ext cx="648929" cy="2210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55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Learning Python Virtual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5C0B3-2988-4031-A547-FBC2A5D2E058}"/>
              </a:ext>
            </a:extLst>
          </p:cNvPr>
          <p:cNvSpPr txBox="1"/>
          <p:nvPr/>
        </p:nvSpPr>
        <p:spPr>
          <a:xfrm>
            <a:off x="700549" y="1346493"/>
            <a:ext cx="781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https://www.youtube.com/results?search_query=python+virtual+environments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DB3EA-D9C4-47AF-8722-A81F29D0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080" y="1895962"/>
            <a:ext cx="5439840" cy="4766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9272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Closing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Try to get the software installed locally on your own PC – don't get scared or give up in the face of initial difficulties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are not alone, use Google search for hints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if you cannot get it to work on your own PC, don't worry!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BNL has provisioned a Linux-based PC in Amazon's cloud for each student that you can use for the duration of this course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All the required software is already installed on your remote PC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you should continue to view the PowerPoint slides for each session on your local PC because the remote PCs </a:t>
            </a:r>
            <a:r>
              <a:rPr lang="en-US" sz="2000" b="1" dirty="0">
                <a:solidFill>
                  <a:srgbClr val="FF0000"/>
                </a:solidFill>
              </a:rPr>
              <a:t>do not</a:t>
            </a:r>
            <a:r>
              <a:rPr lang="en-US" sz="2000" dirty="0"/>
              <a:t> have Microsoft Office installed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 highly recommend you get this working on your own PC!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FD4CFE-0806-458B-9F24-7F5233ED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66" y="2367205"/>
            <a:ext cx="8411269" cy="3554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Required Software – Step </a:t>
            </a:r>
            <a:r>
              <a:rPr lang="en-US" sz="3200" b="1" dirty="0">
                <a:latin typeface="+mn-lt"/>
              </a:rPr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906E1-1095-4B41-813B-12C0663E123A}"/>
              </a:ext>
            </a:extLst>
          </p:cNvPr>
          <p:cNvSpPr/>
          <p:nvPr/>
        </p:nvSpPr>
        <p:spPr>
          <a:xfrm>
            <a:off x="1737281" y="1465700"/>
            <a:ext cx="566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https://www.python.org/downloads/release/python-3810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6BC504-1515-4585-98B9-30A221859A06}"/>
              </a:ext>
            </a:extLst>
          </p:cNvPr>
          <p:cNvSpPr/>
          <p:nvPr/>
        </p:nvSpPr>
        <p:spPr>
          <a:xfrm>
            <a:off x="345401" y="3653548"/>
            <a:ext cx="2442044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2D161-94E0-444C-8E53-2B294BA83F01}"/>
              </a:ext>
            </a:extLst>
          </p:cNvPr>
          <p:cNvSpPr/>
          <p:nvPr/>
        </p:nvSpPr>
        <p:spPr>
          <a:xfrm>
            <a:off x="366365" y="5596191"/>
            <a:ext cx="2442044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7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9D921E-95C3-4517-A30B-599616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69" y="2236161"/>
            <a:ext cx="6342857" cy="3904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Required Software – Step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906E1-1095-4B41-813B-12C0663E123A}"/>
              </a:ext>
            </a:extLst>
          </p:cNvPr>
          <p:cNvSpPr/>
          <p:nvPr/>
        </p:nvSpPr>
        <p:spPr>
          <a:xfrm>
            <a:off x="1737281" y="1465700"/>
            <a:ext cx="566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https://www.python.org/downloads/release/python-3810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2D161-94E0-444C-8E53-2B294BA83F01}"/>
              </a:ext>
            </a:extLst>
          </p:cNvPr>
          <p:cNvSpPr/>
          <p:nvPr/>
        </p:nvSpPr>
        <p:spPr>
          <a:xfrm>
            <a:off x="3113752" y="3483994"/>
            <a:ext cx="3685253" cy="490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448AE77-4B50-4B2C-B7B7-833EA8ACB637}"/>
              </a:ext>
            </a:extLst>
          </p:cNvPr>
          <p:cNvSpPr/>
          <p:nvPr/>
        </p:nvSpPr>
        <p:spPr>
          <a:xfrm>
            <a:off x="752168" y="5722374"/>
            <a:ext cx="1651819" cy="770500"/>
          </a:xfrm>
          <a:prstGeom prst="wedgeRectCallout">
            <a:avLst>
              <a:gd name="adj1" fmla="val 92113"/>
              <a:gd name="adj2" fmla="val -2937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Be sure this is unchecked!</a:t>
            </a:r>
          </a:p>
        </p:txBody>
      </p:sp>
    </p:spTree>
    <p:extLst>
      <p:ext uri="{BB962C8B-B14F-4D97-AF65-F5344CB8AC3E}">
        <p14:creationId xmlns:p14="http://schemas.microsoft.com/office/powerpoint/2010/main" val="219965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3E70B-93CE-473D-8709-83A46726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9" y="2280400"/>
            <a:ext cx="7685362" cy="2939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Required Software – Step </a:t>
            </a:r>
            <a:r>
              <a:rPr lang="en-US" sz="3200" b="1" dirty="0">
                <a:latin typeface="+mn-lt"/>
              </a:rPr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906E1-1095-4B41-813B-12C0663E123A}"/>
              </a:ext>
            </a:extLst>
          </p:cNvPr>
          <p:cNvSpPr/>
          <p:nvPr/>
        </p:nvSpPr>
        <p:spPr>
          <a:xfrm>
            <a:off x="2567797" y="1465700"/>
            <a:ext cx="4008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https://code.visualstudio.com/download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D44B49-CF83-4656-B245-B445FD8E821C}"/>
              </a:ext>
            </a:extLst>
          </p:cNvPr>
          <p:cNvCxnSpPr>
            <a:cxnSpLocks/>
          </p:cNvCxnSpPr>
          <p:nvPr/>
        </p:nvCxnSpPr>
        <p:spPr>
          <a:xfrm flipV="1">
            <a:off x="1253818" y="4225917"/>
            <a:ext cx="549347" cy="304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F35CA7-A5D2-4CF6-BC93-7184AB84A832}"/>
              </a:ext>
            </a:extLst>
          </p:cNvPr>
          <p:cNvCxnSpPr>
            <a:cxnSpLocks/>
          </p:cNvCxnSpPr>
          <p:nvPr/>
        </p:nvCxnSpPr>
        <p:spPr>
          <a:xfrm flipV="1">
            <a:off x="5749618" y="4225917"/>
            <a:ext cx="549347" cy="304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9B196E3-54CF-4F99-A8BC-0B502CA93935}"/>
              </a:ext>
            </a:extLst>
          </p:cNvPr>
          <p:cNvSpPr/>
          <p:nvPr/>
        </p:nvSpPr>
        <p:spPr>
          <a:xfrm>
            <a:off x="2109019" y="5664859"/>
            <a:ext cx="1651819" cy="770500"/>
          </a:xfrm>
          <a:prstGeom prst="wedgeRectCallout">
            <a:avLst>
              <a:gd name="adj1" fmla="val 43899"/>
              <a:gd name="adj2" fmla="val -8106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Accept any default settings</a:t>
            </a:r>
          </a:p>
        </p:txBody>
      </p:sp>
    </p:spTree>
    <p:extLst>
      <p:ext uri="{BB962C8B-B14F-4D97-AF65-F5344CB8AC3E}">
        <p14:creationId xmlns:p14="http://schemas.microsoft.com/office/powerpoint/2010/main" val="112752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install </a:t>
            </a:r>
            <a:r>
              <a:rPr lang="en-US" sz="2400" b="1" dirty="0"/>
              <a:t>Windows Terminal </a:t>
            </a:r>
            <a:r>
              <a:rPr lang="en-US" sz="2400" dirty="0"/>
              <a:t>and </a:t>
            </a:r>
            <a:r>
              <a:rPr lang="en-US" sz="2400" b="1" dirty="0"/>
              <a:t>PowerShell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Windows Terminal can be installed from here: </a:t>
            </a:r>
            <a:r>
              <a:rPr lang="en-US" sz="2000" dirty="0">
                <a:hlinkClick r:id="rId2"/>
              </a:rPr>
              <a:t>Microsoft Store</a:t>
            </a:r>
            <a:r>
              <a:rPr lang="en-US" sz="2000" dirty="0"/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PowerShell can be installed from here: </a:t>
            </a:r>
            <a:r>
              <a:rPr lang="en-US" sz="2000" dirty="0">
                <a:hlinkClick r:id="rId3"/>
              </a:rPr>
              <a:t>Microsoft Store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Verify you have </a:t>
            </a:r>
            <a:r>
              <a:rPr lang="en-US" sz="2400" b="1" dirty="0"/>
              <a:t>Python 3.8 </a:t>
            </a:r>
            <a:r>
              <a:rPr lang="en-US" sz="2400" dirty="0"/>
              <a:t>installed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Don't depend on your PATH to find the needed Python 3.8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On Windows, Python interpreters are normally stored at: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600" b="1" dirty="0">
                <a:latin typeface="Consolas" panose="020B0609020204030204" pitchFamily="49" charset="0"/>
              </a:rPr>
              <a:t>	~/AppData/Local/Programs/Python</a:t>
            </a:r>
            <a:endParaRPr lang="en-US" sz="2000" b="1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The next screen shows how to test your </a:t>
            </a:r>
            <a:r>
              <a:rPr lang="en-US" sz="2400" b="1" dirty="0"/>
              <a:t>Python 3.8 </a:t>
            </a:r>
            <a:r>
              <a:rPr lang="en-US" sz="2400" dirty="0"/>
              <a:t>install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Enter the following commands into </a:t>
            </a:r>
            <a:r>
              <a:rPr lang="en-US" sz="2000" b="1" dirty="0">
                <a:solidFill>
                  <a:srgbClr val="0070C0"/>
                </a:solidFill>
              </a:rPr>
              <a:t>Windows Terminal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(PowerShell)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</a:t>
            </a:r>
            <a:r>
              <a:rPr lang="en-US" sz="2000" i="1" dirty="0">
                <a:solidFill>
                  <a:srgbClr val="FF0000"/>
                </a:solidFill>
              </a:rPr>
              <a:t>cannot</a:t>
            </a:r>
            <a:r>
              <a:rPr lang="en-US" sz="2000" dirty="0"/>
              <a:t> use the old Windows "Command Prompt" 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27EABD-02F5-4BDB-956F-DE0B0819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51" y="1458001"/>
            <a:ext cx="7801898" cy="4360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3CFA13-EED9-460C-ACBA-D32A2BDBC09D}"/>
              </a:ext>
            </a:extLst>
          </p:cNvPr>
          <p:cNvCxnSpPr>
            <a:cxnSpLocks/>
          </p:cNvCxnSpPr>
          <p:nvPr/>
        </p:nvCxnSpPr>
        <p:spPr>
          <a:xfrm flipH="1">
            <a:off x="4137422" y="2627756"/>
            <a:ext cx="4046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F19832-5EA2-46C8-BDA2-875655324D64}"/>
              </a:ext>
            </a:extLst>
          </p:cNvPr>
          <p:cNvCxnSpPr/>
          <p:nvPr/>
        </p:nvCxnSpPr>
        <p:spPr>
          <a:xfrm flipH="1">
            <a:off x="4055805" y="2784986"/>
            <a:ext cx="5161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310E5-0FFB-4250-A469-52CBD05D8DAC}"/>
              </a:ext>
            </a:extLst>
          </p:cNvPr>
          <p:cNvCxnSpPr/>
          <p:nvPr/>
        </p:nvCxnSpPr>
        <p:spPr>
          <a:xfrm flipH="1">
            <a:off x="4734232" y="3962635"/>
            <a:ext cx="5161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37EA71-CD55-42C3-83DC-CE723D6DC2D3}"/>
              </a:ext>
            </a:extLst>
          </p:cNvPr>
          <p:cNvCxnSpPr/>
          <p:nvPr/>
        </p:nvCxnSpPr>
        <p:spPr>
          <a:xfrm flipH="1">
            <a:off x="5818239" y="4109884"/>
            <a:ext cx="5161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28643C4B-2415-447C-95D7-71B17F9CCCCB}"/>
              </a:ext>
            </a:extLst>
          </p:cNvPr>
          <p:cNvSpPr/>
          <p:nvPr/>
        </p:nvSpPr>
        <p:spPr>
          <a:xfrm>
            <a:off x="2223315" y="4613488"/>
            <a:ext cx="1581767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122"/>
              <a:gd name="adj6" fmla="val -39767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Success!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D2FA1889-3815-41CC-AFD5-AC7A4B3A441D}"/>
              </a:ext>
            </a:extLst>
          </p:cNvPr>
          <p:cNvSpPr/>
          <p:nvPr/>
        </p:nvSpPr>
        <p:spPr>
          <a:xfrm>
            <a:off x="6076336" y="3221444"/>
            <a:ext cx="1798385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0164"/>
              <a:gd name="adj6" fmla="val -44688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hyphen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1B720E-CCCE-467C-A964-01B83473604B}"/>
              </a:ext>
            </a:extLst>
          </p:cNvPr>
          <p:cNvSpPr txBox="1"/>
          <p:nvPr/>
        </p:nvSpPr>
        <p:spPr>
          <a:xfrm>
            <a:off x="4276113" y="5181301"/>
            <a:ext cx="4520381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don't have 3.8 installed, please go to </a:t>
            </a:r>
            <a:r>
              <a:rPr lang="en-US" dirty="0">
                <a:hlinkClick r:id="rId3"/>
              </a:rPr>
              <a:t>https://www.python.org</a:t>
            </a:r>
            <a:endParaRPr lang="en-US" dirty="0"/>
          </a:p>
          <a:p>
            <a:pPr algn="ctr"/>
            <a:r>
              <a:rPr lang="en-US" dirty="0"/>
              <a:t>and install</a:t>
            </a:r>
            <a:r>
              <a:rPr lang="en-US" b="1" dirty="0"/>
              <a:t> 3.8.10 </a:t>
            </a:r>
            <a:r>
              <a:rPr lang="en-US" dirty="0"/>
              <a:t>(</a:t>
            </a:r>
            <a:r>
              <a:rPr lang="en-US" b="1" dirty="0"/>
              <a:t>not</a:t>
            </a:r>
            <a:r>
              <a:rPr lang="en-US" dirty="0"/>
              <a:t> the latest 3.9+ version!)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85B077-1D81-4637-84CE-C4EEE3B9FFE0}"/>
              </a:ext>
            </a:extLst>
          </p:cNvPr>
          <p:cNvSpPr/>
          <p:nvPr/>
        </p:nvSpPr>
        <p:spPr>
          <a:xfrm>
            <a:off x="3848100" y="3498061"/>
            <a:ext cx="578644" cy="1476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8E1B9D-AA23-42D2-9B18-B83E50C1C472}"/>
              </a:ext>
            </a:extLst>
          </p:cNvPr>
          <p:cNvSpPr txBox="1"/>
          <p:nvPr/>
        </p:nvSpPr>
        <p:spPr>
          <a:xfrm>
            <a:off x="4371515" y="2296562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5055EC-E36F-4525-83B7-91741C5FCB67}"/>
              </a:ext>
            </a:extLst>
          </p:cNvPr>
          <p:cNvSpPr txBox="1"/>
          <p:nvPr/>
        </p:nvSpPr>
        <p:spPr>
          <a:xfrm>
            <a:off x="4542043" y="260032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99D2A7-A1FB-4F7E-9557-3DB8B5B8048B}"/>
              </a:ext>
            </a:extLst>
          </p:cNvPr>
          <p:cNvSpPr txBox="1"/>
          <p:nvPr/>
        </p:nvSpPr>
        <p:spPr>
          <a:xfrm>
            <a:off x="4837012" y="36527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8A64B-17E3-41B2-AFF2-E5694F69A9FA}"/>
              </a:ext>
            </a:extLst>
          </p:cNvPr>
          <p:cNvSpPr txBox="1"/>
          <p:nvPr/>
        </p:nvSpPr>
        <p:spPr>
          <a:xfrm>
            <a:off x="6327976" y="392521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258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5075</TotalTime>
  <Words>1911</Words>
  <Application>Microsoft Office PowerPoint</Application>
  <PresentationFormat>On-screen Show (4:3)</PresentationFormat>
  <Paragraphs>280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Office Theme</vt:lpstr>
      <vt:lpstr>PowerPoint Presentation</vt:lpstr>
      <vt:lpstr>Agenda</vt:lpstr>
      <vt:lpstr>Installing Required Software</vt:lpstr>
      <vt:lpstr>Installing Required Software – Step 1</vt:lpstr>
      <vt:lpstr>Installing Required Software – Step 2</vt:lpstr>
      <vt:lpstr>Installing Required Software – Step 2</vt:lpstr>
      <vt:lpstr>Installing Required Software – Step 3</vt:lpstr>
      <vt:lpstr>For Windows Desktops</vt:lpstr>
      <vt:lpstr>For Windows Desktops</vt:lpstr>
      <vt:lpstr>Virtual Environments in Python</vt:lpstr>
      <vt:lpstr>For Windows Desktops</vt:lpstr>
      <vt:lpstr>For Windows Desktops</vt:lpstr>
      <vt:lpstr>For Windows Desktops</vt:lpstr>
      <vt:lpstr>For Windows Desktops</vt:lpstr>
      <vt:lpstr>For Windows Desktops</vt:lpstr>
      <vt:lpstr>For Windows Desktops</vt:lpstr>
      <vt:lpstr>For macOS (M1) Desktops</vt:lpstr>
      <vt:lpstr>For macOS (M1) Desktops</vt:lpstr>
      <vt:lpstr>For macOS (M1) Desktops</vt:lpstr>
      <vt:lpstr>For macOS (all) Desktops</vt:lpstr>
      <vt:lpstr>For macOS (all) Desktops</vt:lpstr>
      <vt:lpstr>For macOS (all) Desktops</vt:lpstr>
      <vt:lpstr>For macOS (all) Desktops</vt:lpstr>
      <vt:lpstr>For macOS (all) Desktops</vt:lpstr>
      <vt:lpstr>For macOS (all) Desktops</vt:lpstr>
      <vt:lpstr>For macOS (all) Desktops</vt:lpstr>
      <vt:lpstr>Configuring Visual Studio Code Extensions</vt:lpstr>
      <vt:lpstr>Configuring Visual Studio Code Extensions</vt:lpstr>
      <vt:lpstr>Configuring Visual Studio Code Extensions</vt:lpstr>
      <vt:lpstr>Configuring Visual Studio Code Extensions</vt:lpstr>
      <vt:lpstr>Opening scicomp105-labs folder in VSCode</vt:lpstr>
      <vt:lpstr>Opening scicomp105-labs folder in VSCode</vt:lpstr>
      <vt:lpstr>Opening scicomp105-labs folder in VSCode</vt:lpstr>
      <vt:lpstr>Opening scicomp105-labs files in VSCode</vt:lpstr>
      <vt:lpstr>Configuring Visual Studio Code Extensions</vt:lpstr>
      <vt:lpstr>Configuring Visual Studio Code Extensions</vt:lpstr>
      <vt:lpstr>Configuring Visual Studio Code Extensions</vt:lpstr>
      <vt:lpstr>Configuring Visual Studio Code Extensions</vt:lpstr>
      <vt:lpstr>Running a Python Script in VSCode</vt:lpstr>
      <vt:lpstr>Running a Python Script in VSCode</vt:lpstr>
      <vt:lpstr>Learning Git</vt:lpstr>
      <vt:lpstr>Learning Git</vt:lpstr>
      <vt:lpstr>Learning Git</vt:lpstr>
      <vt:lpstr>Learning Python Virtual Environments</vt:lpstr>
      <vt:lpstr>Closing Thoughts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810</cp:revision>
  <cp:lastPrinted>2015-06-01T00:45:11Z</cp:lastPrinted>
  <dcterms:created xsi:type="dcterms:W3CDTF">2014-09-21T17:58:26Z</dcterms:created>
  <dcterms:modified xsi:type="dcterms:W3CDTF">2021-06-10T21:13:05Z</dcterms:modified>
</cp:coreProperties>
</file>